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2"/>
    <p:sldMasterId id="2147483667" r:id="rId3"/>
  </p:sldMasterIdLst>
  <p:notesMasterIdLst>
    <p:notesMasterId r:id="rId51"/>
  </p:notesMasterIdLst>
  <p:handoutMasterIdLst>
    <p:handoutMasterId r:id="rId52"/>
  </p:handoutMasterIdLst>
  <p:sldIdLst>
    <p:sldId id="445" r:id="rId4"/>
    <p:sldId id="703" r:id="rId5"/>
    <p:sldId id="678" r:id="rId6"/>
    <p:sldId id="708" r:id="rId7"/>
    <p:sldId id="709" r:id="rId8"/>
    <p:sldId id="710" r:id="rId9"/>
    <p:sldId id="711" r:id="rId10"/>
    <p:sldId id="712" r:id="rId11"/>
    <p:sldId id="713" r:id="rId12"/>
    <p:sldId id="714" r:id="rId13"/>
    <p:sldId id="715" r:id="rId14"/>
    <p:sldId id="716" r:id="rId15"/>
    <p:sldId id="717" r:id="rId16"/>
    <p:sldId id="718" r:id="rId17"/>
    <p:sldId id="719" r:id="rId18"/>
    <p:sldId id="720" r:id="rId19"/>
    <p:sldId id="721" r:id="rId20"/>
    <p:sldId id="722" r:id="rId21"/>
    <p:sldId id="723" r:id="rId22"/>
    <p:sldId id="724" r:id="rId23"/>
    <p:sldId id="725" r:id="rId24"/>
    <p:sldId id="726" r:id="rId25"/>
    <p:sldId id="727" r:id="rId26"/>
    <p:sldId id="728" r:id="rId27"/>
    <p:sldId id="729" r:id="rId28"/>
    <p:sldId id="730" r:id="rId29"/>
    <p:sldId id="731" r:id="rId30"/>
    <p:sldId id="732" r:id="rId31"/>
    <p:sldId id="733" r:id="rId32"/>
    <p:sldId id="734" r:id="rId33"/>
    <p:sldId id="735" r:id="rId34"/>
    <p:sldId id="736" r:id="rId35"/>
    <p:sldId id="737" r:id="rId36"/>
    <p:sldId id="738" r:id="rId37"/>
    <p:sldId id="739" r:id="rId38"/>
    <p:sldId id="740" r:id="rId39"/>
    <p:sldId id="741" r:id="rId40"/>
    <p:sldId id="742" r:id="rId41"/>
    <p:sldId id="743" r:id="rId42"/>
    <p:sldId id="744" r:id="rId43"/>
    <p:sldId id="749" r:id="rId44"/>
    <p:sldId id="750" r:id="rId45"/>
    <p:sldId id="745" r:id="rId46"/>
    <p:sldId id="746" r:id="rId47"/>
    <p:sldId id="747" r:id="rId48"/>
    <p:sldId id="748" r:id="rId49"/>
    <p:sldId id="751" r:id="rId5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吴 鹏飞" initials="吴" lastIdx="1" clrIdx="0">
    <p:extLst>
      <p:ext uri="{19B8F6BF-5375-455C-9EA6-DF929625EA0E}">
        <p15:presenceInfo xmlns:p15="http://schemas.microsoft.com/office/powerpoint/2012/main" userId="b708544a9a37d95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1893"/>
    <a:srgbClr val="000000"/>
    <a:srgbClr val="FF40FF"/>
    <a:srgbClr val="92D050"/>
    <a:srgbClr val="0432FF"/>
    <a:srgbClr val="0070C0"/>
    <a:srgbClr val="2D3AFF"/>
    <a:srgbClr val="73FB79"/>
    <a:srgbClr val="FFC000"/>
    <a:srgbClr val="27649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9" autoAdjust="0"/>
    <p:restoredTop sz="71588"/>
  </p:normalViewPr>
  <p:slideViewPr>
    <p:cSldViewPr snapToGrid="0" snapToObjects="1">
      <p:cViewPr varScale="1">
        <p:scale>
          <a:sx n="88" d="100"/>
          <a:sy n="88" d="100"/>
        </p:scale>
        <p:origin x="494"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commentAuthors" Target="commentAuthors.xml"/><Relationship Id="rId5" Type="http://schemas.openxmlformats.org/officeDocument/2006/relationships/slide" Target="slides/slide2.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theme" Target="theme/theme1.xml"/><Relationship Id="rId8" Type="http://schemas.openxmlformats.org/officeDocument/2006/relationships/slide" Target="slides/slide5.xml"/><Relationship Id="rId51" Type="http://schemas.openxmlformats.org/officeDocument/2006/relationships/notesMaster" Target="notesMasters/notesMaster1.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tableStyles" Target="tableStyles.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31DC918-D5AF-47D4-A0E1-0F6E36D2B398}" type="datetimeFigureOut">
              <a:rPr lang="zh-CN" altLang="en-US" smtClean="0"/>
              <a:t>2021/4/21</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A9E4A-35BD-4C19-B517-40C0E652C88C}"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image1.jpeg>
</file>

<file path=ppt/media/image10.jpeg>
</file>

<file path=ppt/media/image11.png>
</file>

<file path=ppt/media/image2.png>
</file>

<file path=ppt/media/image3.jpe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B88DBF-287A-4B07-8150-A1306642B532}" type="datetimeFigureOut">
              <a:rPr lang="zh-CN" altLang="en-US" smtClean="0"/>
              <a:t>2021/4/21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CF9155-6E7B-4459-9A3D-B60496DBBCCA}" type="slidenum">
              <a:rPr lang="zh-CN" altLang="en-US" smtClean="0"/>
              <a:t>‹#›</a:t>
            </a:fld>
            <a:endParaRPr lang="zh-CN" alt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DCCF9155-6E7B-4459-9A3D-B60496DBBCCA}" type="slidenum">
              <a:rPr lang="zh-CN" altLang="en-US" smtClean="0"/>
              <a:t>1</a:t>
            </a:fld>
            <a:endParaRPr lang="zh-CN" altLang="en-US"/>
          </a:p>
        </p:txBody>
      </p:sp>
    </p:spTree>
    <p:extLst>
      <p:ext uri="{BB962C8B-B14F-4D97-AF65-F5344CB8AC3E}">
        <p14:creationId xmlns:p14="http://schemas.microsoft.com/office/powerpoint/2010/main" val="3131187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3.xml"/><Relationship Id="rId4" Type="http://schemas.microsoft.com/office/2007/relationships/hdphoto" Target="../media/hdphoto3.wdp"/></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3.xml"/><Relationship Id="rId5" Type="http://schemas.microsoft.com/office/2007/relationships/hdphoto" Target="../media/hdphoto2.wdp"/><Relationship Id="rId4" Type="http://schemas.openxmlformats.org/officeDocument/2006/relationships/image" Target="../media/image5.png"/></Relationships>
</file>

<file path=ppt/slideLayouts/_rels/slideLayout3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3.xml"/><Relationship Id="rId5" Type="http://schemas.microsoft.com/office/2007/relationships/hdphoto" Target="../media/hdphoto2.wdp"/><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3" cstate="screen"/>
          <a:srcRect/>
          <a:stretch>
            <a:fillRect/>
          </a:stretch>
        </p:blipFill>
        <p:spPr>
          <a:xfrm>
            <a:off x="0" y="337279"/>
            <a:ext cx="12192000" cy="6520721"/>
          </a:xfrm>
          <a:prstGeom prst="rect">
            <a:avLst/>
          </a:prstGeom>
        </p:spPr>
      </p:pic>
      <p:sp>
        <p:nvSpPr>
          <p:cNvPr id="8" name="等腰三角形 7"/>
          <p:cNvSpPr/>
          <p:nvPr userDrawn="1"/>
        </p:nvSpPr>
        <p:spPr>
          <a:xfrm rot="10800000">
            <a:off x="-312295" y="2753339"/>
            <a:ext cx="12816590" cy="1359170"/>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等腰三角形 1"/>
          <p:cNvSpPr/>
          <p:nvPr userDrawn="1"/>
        </p:nvSpPr>
        <p:spPr>
          <a:xfrm rot="10800000">
            <a:off x="0" y="2803524"/>
            <a:ext cx="12192000" cy="1179287"/>
          </a:xfrm>
          <a:prstGeom prs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 name="矩形 2"/>
          <p:cNvSpPr/>
          <p:nvPr userDrawn="1"/>
        </p:nvSpPr>
        <p:spPr>
          <a:xfrm>
            <a:off x="0" y="-1"/>
            <a:ext cx="12192000" cy="2803524"/>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淡蓝">
    <p:spTree>
      <p:nvGrpSpPr>
        <p:cNvPr id="1" name=""/>
        <p:cNvGrpSpPr/>
        <p:nvPr/>
      </p:nvGrpSpPr>
      <p:grpSpPr>
        <a:xfrm>
          <a:off x="0" y="0"/>
          <a:ext cx="0" cy="0"/>
          <a:chOff x="0" y="0"/>
          <a:chExt cx="0" cy="0"/>
        </a:xfrm>
      </p:grpSpPr>
      <p:sp>
        <p:nvSpPr>
          <p:cNvPr id="12" name="日期占位符 11"/>
          <p:cNvSpPr>
            <a:spLocks noGrp="1"/>
          </p:cNvSpPr>
          <p:nvPr>
            <p:ph type="dt" sz="half" idx="10"/>
          </p:nvPr>
        </p:nvSpPr>
        <p:spPr/>
        <p:txBody>
          <a:bodyPr/>
          <a:lstStyle/>
          <a:p>
            <a:pPr>
              <a:defRPr/>
            </a:pPr>
            <a:fld id="{ABD4AC4A-DF3C-4DC5-BD05-AB579ECF9A78}" type="datetime1">
              <a:rPr lang="zh-CN" altLang="en-US" smtClean="0"/>
              <a:t>2021/4/21</a:t>
            </a:fld>
            <a:endParaRPr lang="zh-CN" altLang="en-US"/>
          </a:p>
        </p:txBody>
      </p:sp>
      <p:sp>
        <p:nvSpPr>
          <p:cNvPr id="13" name="灯片编号占位符 12"/>
          <p:cNvSpPr>
            <a:spLocks noGrp="1"/>
          </p:cNvSpPr>
          <p:nvPr>
            <p:ph type="sldNum" sz="quarter" idx="11"/>
          </p:nvPr>
        </p:nvSpPr>
        <p:spPr>
          <a:xfrm>
            <a:off x="9347243" y="6500835"/>
            <a:ext cx="2844800" cy="428628"/>
          </a:xfrm>
        </p:spPr>
        <p:txBody>
          <a:bodyPr/>
          <a:lstStyle>
            <a:lvl1pPr>
              <a:defRPr sz="1500" baseline="0"/>
            </a:lvl1pPr>
          </a:lstStyle>
          <a:p>
            <a:pPr>
              <a:defRPr/>
            </a:pPr>
            <a:fld id="{F34F209F-7364-4BEE-B0C4-76D6E8CB9558}" type="slidenum">
              <a:rPr lang="zh-CN" altLang="en-US" smtClean="0"/>
              <a:t>‹#›</a:t>
            </a:fld>
            <a:endParaRPr lang="zh-CN" altLang="en-US" dirty="0"/>
          </a:p>
        </p:txBody>
      </p:sp>
      <p:sp>
        <p:nvSpPr>
          <p:cNvPr id="14" name="页脚占位符 13"/>
          <p:cNvSpPr>
            <a:spLocks noGrp="1"/>
          </p:cNvSpPr>
          <p:nvPr>
            <p:ph type="ftr" sz="quarter" idx="12"/>
          </p:nvPr>
        </p:nvSpPr>
        <p:spPr/>
        <p:txBody>
          <a:bodyPr/>
          <a:lstStyle/>
          <a:p>
            <a:pPr>
              <a:defRPr/>
            </a:pPr>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43339" y="332656"/>
            <a:ext cx="7694645" cy="706090"/>
          </a:xfrm>
        </p:spPr>
        <p:txBody>
          <a:bodyPr>
            <a:normAutofit/>
          </a:bodyPr>
          <a:lstStyle>
            <a:lvl1pPr>
              <a:defRPr sz="3200" b="1">
                <a:ln w="15875">
                  <a:noFill/>
                </a:ln>
                <a:solidFill>
                  <a:srgbClr val="FFC000"/>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灯片编号占位符 5"/>
          <p:cNvSpPr>
            <a:spLocks noGrp="1"/>
          </p:cNvSpPr>
          <p:nvPr>
            <p:ph type="sldNum" sz="quarter" idx="10"/>
          </p:nvPr>
        </p:nvSpPr>
        <p:spPr>
          <a:xfrm>
            <a:off x="9347200" y="6453189"/>
            <a:ext cx="2844800" cy="365125"/>
          </a:xfrm>
        </p:spPr>
        <p:txBody>
          <a:bodyPr/>
          <a:lstStyle>
            <a:lvl1pPr>
              <a:defRPr sz="1600" smtClean="0"/>
            </a:lvl1pPr>
          </a:lstStyle>
          <a:p>
            <a:pPr>
              <a:defRPr/>
            </a:pPr>
            <a:fld id="{8174CDF2-99C3-4911-A684-C83D1DF71E9B}" type="slidenum">
              <a:rPr lang="zh-CN" altLang="en-US"/>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3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2"/>
          <p:cNvSpPr>
            <a:spLocks noGrp="1" noChangeArrowheads="1"/>
          </p:cNvSpPr>
          <p:nvPr>
            <p:ph type="dt" sz="half" idx="10"/>
          </p:nvPr>
        </p:nvSpPr>
        <p:spPr>
          <a:ln/>
        </p:spPr>
        <p:txBody>
          <a:bodyPr/>
          <a:lstStyle>
            <a:lvl1pPr>
              <a:defRPr/>
            </a:lvl1pPr>
          </a:lstStyle>
          <a:p>
            <a:pPr>
              <a:defRPr/>
            </a:pPr>
            <a:fld id="{436979E9-A291-479A-96E1-138AB7C41100}" type="datetime1">
              <a:rPr lang="zh-CN" altLang="en-US"/>
              <a:pPr>
                <a:defRPr/>
              </a:pPr>
              <a:t>2021/4/21</a:t>
            </a:fld>
            <a:endParaRPr lang="en-US" altLang="zh-CN"/>
          </a:p>
        </p:txBody>
      </p:sp>
      <p:sp>
        <p:nvSpPr>
          <p:cNvPr id="5" name="Rectangle 3"/>
          <p:cNvSpPr>
            <a:spLocks noGrp="1" noChangeArrowheads="1"/>
          </p:cNvSpPr>
          <p:nvPr>
            <p:ph type="sldNum" sz="quarter" idx="11"/>
          </p:nvPr>
        </p:nvSpPr>
        <p:spPr>
          <a:ln/>
        </p:spPr>
        <p:txBody>
          <a:bodyPr/>
          <a:lstStyle>
            <a:lvl1pPr>
              <a:defRPr/>
            </a:lvl1pPr>
          </a:lstStyle>
          <a:p>
            <a:pPr>
              <a:defRPr/>
            </a:pPr>
            <a:fld id="{E2DB72F4-B281-43A8-966F-509EB3388AD1}" type="slidenum">
              <a:rPr lang="zh-CN" altLang="en-US"/>
              <a:pPr>
                <a:defRPr/>
              </a:pPr>
              <a:t>‹#›</a:t>
            </a:fld>
            <a:endParaRPr lang="en-US" altLang="zh-CN"/>
          </a:p>
        </p:txBody>
      </p:sp>
      <p:sp>
        <p:nvSpPr>
          <p:cNvPr id="6" name="Rectangle 14"/>
          <p:cNvSpPr>
            <a:spLocks noGrp="1" noChangeArrowheads="1"/>
          </p:cNvSpPr>
          <p:nvPr>
            <p:ph type="ftr" sz="quarter" idx="12"/>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39720271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rgbClr val="F2F2F2"/>
        </a:solidFill>
        <a:effectLst/>
      </p:bgPr>
    </p:bg>
    <p:spTree>
      <p:nvGrpSpPr>
        <p:cNvPr id="1" name=""/>
        <p:cNvGrpSpPr/>
        <p:nvPr/>
      </p:nvGrpSpPr>
      <p:grpSpPr>
        <a:xfrm>
          <a:off x="0" y="0"/>
          <a:ext cx="0" cy="0"/>
          <a:chOff x="0" y="0"/>
          <a:chExt cx="0" cy="0"/>
        </a:xfrm>
      </p:grpSpPr>
      <p:sp>
        <p:nvSpPr>
          <p:cNvPr id="8" name="任意多边形 7"/>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0795758" y="6458677"/>
            <a:ext cx="1579756" cy="209725"/>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平行四边形 12"/>
          <p:cNvSpPr/>
          <p:nvPr userDrawn="1"/>
        </p:nvSpPr>
        <p:spPr>
          <a:xfrm>
            <a:off x="10927454" y="6458679"/>
            <a:ext cx="1534478" cy="59568"/>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灯片编号占位符 5"/>
          <p:cNvSpPr>
            <a:spLocks noGrp="1"/>
          </p:cNvSpPr>
          <p:nvPr>
            <p:ph type="sldNum" sz="quarter" idx="4"/>
          </p:nvPr>
        </p:nvSpPr>
        <p:spPr>
          <a:xfrm>
            <a:off x="10448698" y="6374268"/>
            <a:ext cx="468520" cy="365125"/>
          </a:xfrm>
          <a:prstGeom prst="rect">
            <a:avLst/>
          </a:prstGeom>
        </p:spPr>
        <p:txBody>
          <a:bodyPr vert="horz" lIns="91440" tIns="45720" rIns="91440" bIns="45720" rtlCol="0" anchor="ctr"/>
          <a:lstStyle>
            <a:lvl1pPr algn="r">
              <a:defRPr sz="1400" b="1">
                <a:solidFill>
                  <a:schemeClr val="tx2">
                    <a:lumMod val="75000"/>
                  </a:schemeClr>
                </a:solidFill>
                <a:latin typeface="微软雅黑" panose="020B0503020204020204" pitchFamily="34" charset="-122"/>
                <a:ea typeface="微软雅黑" panose="020B0503020204020204" pitchFamily="34" charset="-122"/>
              </a:defRPr>
            </a:lvl1pPr>
          </a:lstStyle>
          <a:p>
            <a:fld id="{44FE8081-9BD5-4D7C-946C-6E41C6C19654}" type="slidenum">
              <a:rPr lang="zh-CN" altLang="en-US" smtClean="0"/>
              <a:t>‹#›</a:t>
            </a:fld>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30"/>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2021/4/21</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矩形 2"/>
          <p:cNvSpPr/>
          <p:nvPr userDrawn="1"/>
        </p:nvSpPr>
        <p:spPr>
          <a:xfrm>
            <a:off x="0" y="-1"/>
            <a:ext cx="12192000" cy="3615656"/>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052" name="Picture 4" descr="http://cs.njupt.edu.cn/_upload/tpl/02/9d/669/template669/img/top.jp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3615655"/>
            <a:ext cx="12192000" cy="324234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2021/4/21</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5"/>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2021/4/21</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5"/>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7600" y="1600205"/>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2021/4/21</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70"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3370"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2021/4/21</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9" name="灯片编号占位符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2021/4/21</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灯片编号占位符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矩形 4"/>
          <p:cNvSpPr/>
          <p:nvPr userDrawn="1"/>
        </p:nvSpPr>
        <p:spPr>
          <a:xfrm>
            <a:off x="0" y="0"/>
            <a:ext cx="12192000" cy="6858000"/>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4_空白">
    <p:bg>
      <p:bgPr>
        <a:blipFill>
          <a:blip r:embed="rId2" cstate="email"/>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3_空白">
    <p:bg>
      <p:bgPr>
        <a:blipFill dpi="0" rotWithShape="1">
          <a:blip r:embed="rId2" cstate="email">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5_空白">
    <p:bg>
      <p:bgPr>
        <a:blipFill dpi="0" rotWithShape="1">
          <a:blip r:embed="rId2" cstate="email">
            <a:lum/>
          </a:blip>
          <a:srcRect/>
          <a:stretch>
            <a:fillRect/>
          </a:stretch>
        </a:blip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3" cstate="email">
            <a:duotone>
              <a:prstClr val="black"/>
              <a:srgbClr val="00B0F0">
                <a:tint val="45000"/>
                <a:satMod val="400000"/>
              </a:srgbClr>
            </a:duotone>
            <a:extLst>
              <a:ext uri="{BEBA8EAE-BF5A-486C-A8C5-ECC9F3942E4B}">
                <a14:imgProps xmlns:a14="http://schemas.microsoft.com/office/drawing/2010/main">
                  <a14:imgLayer r:embed="rId4">
                    <a14:imgEffect>
                      <a14:brightnessContrast bright="20000" contrast="40000"/>
                    </a14:imgEffect>
                    <a14:imgEffect>
                      <a14:saturation sat="400000"/>
                    </a14:imgEffect>
                  </a14:imgLayer>
                </a14:imgProps>
              </a:ext>
            </a:extLst>
          </a:blip>
          <a:stretch>
            <a:fillRect/>
          </a:stretch>
        </p:blipFill>
        <p:spPr>
          <a:xfrm>
            <a:off x="1147" y="1719"/>
            <a:ext cx="12192767" cy="6856281"/>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矩形 2"/>
          <p:cNvSpPr/>
          <p:nvPr userDrawn="1"/>
        </p:nvSpPr>
        <p:spPr>
          <a:xfrm>
            <a:off x="0" y="-2"/>
            <a:ext cx="12192000" cy="685800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2_空白">
    <p:bg>
      <p:bgPr>
        <a:blipFill dpi="0" rotWithShape="1">
          <a:blip r:embed="rId2">
            <a:lum/>
          </a:blip>
          <a:srcRect/>
          <a:tile tx="0" ty="336550" sx="100000" sy="100000" flip="xy" algn="tl"/>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6_空白">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3" y="273050"/>
            <a:ext cx="4011084"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733" y="273055"/>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2021/4/21</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2021/4/21</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2021/4/21</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43"/>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43"/>
            <a:ext cx="80264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2021/4/21</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1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3" cstate="screen"/>
          <a:srcRect/>
          <a:stretch>
            <a:fillRect/>
          </a:stretch>
        </p:blipFill>
        <p:spPr>
          <a:xfrm>
            <a:off x="0" y="337279"/>
            <a:ext cx="12192000" cy="6520721"/>
          </a:xfrm>
          <a:prstGeom prst="rect">
            <a:avLst/>
          </a:prstGeom>
        </p:spPr>
      </p:pic>
      <p:sp>
        <p:nvSpPr>
          <p:cNvPr id="8" name="等腰三角形 7"/>
          <p:cNvSpPr/>
          <p:nvPr userDrawn="1"/>
        </p:nvSpPr>
        <p:spPr>
          <a:xfrm rot="10800000">
            <a:off x="-312295" y="2753339"/>
            <a:ext cx="12816590" cy="1359170"/>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 name="等腰三角形 1"/>
          <p:cNvSpPr/>
          <p:nvPr userDrawn="1"/>
        </p:nvSpPr>
        <p:spPr>
          <a:xfrm rot="10800000">
            <a:off x="0" y="2803524"/>
            <a:ext cx="12192000" cy="1179287"/>
          </a:xfrm>
          <a:prstGeom prs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3" name="矩形 2"/>
          <p:cNvSpPr/>
          <p:nvPr userDrawn="1"/>
        </p:nvSpPr>
        <p:spPr>
          <a:xfrm>
            <a:off x="0" y="-1"/>
            <a:ext cx="12192000" cy="2803524"/>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_标题和内容">
    <p:bg>
      <p:bgPr>
        <a:solidFill>
          <a:schemeClr val="bg1"/>
        </a:solidFill>
        <a:effectLst/>
      </p:bgPr>
    </p:bg>
    <p:spTree>
      <p:nvGrpSpPr>
        <p:cNvPr id="1" name=""/>
        <p:cNvGrpSpPr/>
        <p:nvPr/>
      </p:nvGrpSpPr>
      <p:grpSpPr>
        <a:xfrm>
          <a:off x="0" y="0"/>
          <a:ext cx="0" cy="0"/>
          <a:chOff x="0" y="0"/>
          <a:chExt cx="0" cy="0"/>
        </a:xfrm>
      </p:grpSpPr>
      <p:sp>
        <p:nvSpPr>
          <p:cNvPr id="6" name="任意多边形 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 name="平行四边形 8"/>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a:off x="0" y="243281"/>
            <a:ext cx="1508915" cy="687897"/>
          </a:xfrm>
          <a:custGeom>
            <a:avLst/>
            <a:gdLst>
              <a:gd name="connsiteX0" fmla="*/ 0 w 1508915"/>
              <a:gd name="connsiteY0" fmla="*/ 0 h 687897"/>
              <a:gd name="connsiteX1" fmla="*/ 1508915 w 1508915"/>
              <a:gd name="connsiteY1" fmla="*/ 0 h 687897"/>
              <a:gd name="connsiteX2" fmla="*/ 1212535 w 1508915"/>
              <a:gd name="connsiteY2" fmla="*/ 687897 h 687897"/>
              <a:gd name="connsiteX3" fmla="*/ 0 w 1508915"/>
              <a:gd name="connsiteY3" fmla="*/ 687897 h 687897"/>
              <a:gd name="connsiteX4" fmla="*/ 0 w 1508915"/>
              <a:gd name="connsiteY4" fmla="*/ 0 h 68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915" h="687897">
                <a:moveTo>
                  <a:pt x="0" y="0"/>
                </a:moveTo>
                <a:lnTo>
                  <a:pt x="1508915" y="0"/>
                </a:lnTo>
                <a:lnTo>
                  <a:pt x="1212535" y="687897"/>
                </a:lnTo>
                <a:lnTo>
                  <a:pt x="0" y="687897"/>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320162" y="243281"/>
            <a:ext cx="466693" cy="570452"/>
          </a:xfrm>
          <a:prstGeom prst="parallelogram">
            <a:avLst>
              <a:gd name="adj" fmla="val 5328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pic>
        <p:nvPicPr>
          <p:cNvPr id="14" name="图片 13"/>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5" name="图片 14"/>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2_标题和内容">
    <p:bg>
      <p:bgPr>
        <a:solidFill>
          <a:schemeClr val="bg1"/>
        </a:solidFill>
        <a:effectLst/>
      </p:bgPr>
    </p:bg>
    <p:spTree>
      <p:nvGrpSpPr>
        <p:cNvPr id="1" name=""/>
        <p:cNvGrpSpPr/>
        <p:nvPr/>
      </p:nvGrpSpPr>
      <p:grpSpPr>
        <a:xfrm>
          <a:off x="0" y="0"/>
          <a:ext cx="0" cy="0"/>
          <a:chOff x="0" y="0"/>
          <a:chExt cx="0" cy="0"/>
        </a:xfrm>
      </p:grpSpPr>
      <p:sp>
        <p:nvSpPr>
          <p:cNvPr id="6" name="任意多边形 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 name="平行四边形 8"/>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a:off x="0" y="243281"/>
            <a:ext cx="1508915" cy="687897"/>
          </a:xfrm>
          <a:custGeom>
            <a:avLst/>
            <a:gdLst>
              <a:gd name="connsiteX0" fmla="*/ 0 w 1508915"/>
              <a:gd name="connsiteY0" fmla="*/ 0 h 687897"/>
              <a:gd name="connsiteX1" fmla="*/ 1508915 w 1508915"/>
              <a:gd name="connsiteY1" fmla="*/ 0 h 687897"/>
              <a:gd name="connsiteX2" fmla="*/ 1212535 w 1508915"/>
              <a:gd name="connsiteY2" fmla="*/ 687897 h 687897"/>
              <a:gd name="connsiteX3" fmla="*/ 0 w 1508915"/>
              <a:gd name="connsiteY3" fmla="*/ 687897 h 687897"/>
              <a:gd name="connsiteX4" fmla="*/ 0 w 1508915"/>
              <a:gd name="connsiteY4" fmla="*/ 0 h 68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915" h="687897">
                <a:moveTo>
                  <a:pt x="0" y="0"/>
                </a:moveTo>
                <a:lnTo>
                  <a:pt x="1508915" y="0"/>
                </a:lnTo>
                <a:lnTo>
                  <a:pt x="1212535" y="687897"/>
                </a:lnTo>
                <a:lnTo>
                  <a:pt x="0" y="687897"/>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320162" y="243281"/>
            <a:ext cx="466693" cy="570452"/>
          </a:xfrm>
          <a:prstGeom prst="parallelogram">
            <a:avLst>
              <a:gd name="adj" fmla="val 5328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pic>
        <p:nvPicPr>
          <p:cNvPr id="14" name="图片 13"/>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5" name="图片 14"/>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bg1"/>
        </a:solidFill>
        <a:effectLst/>
      </p:bgPr>
    </p:bg>
    <p:spTree>
      <p:nvGrpSpPr>
        <p:cNvPr id="1" name=""/>
        <p:cNvGrpSpPr/>
        <p:nvPr/>
      </p:nvGrpSpPr>
      <p:grpSpPr>
        <a:xfrm>
          <a:off x="0" y="0"/>
          <a:ext cx="0" cy="0"/>
          <a:chOff x="0" y="0"/>
          <a:chExt cx="0" cy="0"/>
        </a:xfrm>
      </p:grpSpPr>
      <p:sp>
        <p:nvSpPr>
          <p:cNvPr id="6" name="任意多边形 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 name="平行四边形 8"/>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a:off x="0" y="243281"/>
            <a:ext cx="1508915" cy="687897"/>
          </a:xfrm>
          <a:custGeom>
            <a:avLst/>
            <a:gdLst>
              <a:gd name="connsiteX0" fmla="*/ 0 w 1508915"/>
              <a:gd name="connsiteY0" fmla="*/ 0 h 687897"/>
              <a:gd name="connsiteX1" fmla="*/ 1508915 w 1508915"/>
              <a:gd name="connsiteY1" fmla="*/ 0 h 687897"/>
              <a:gd name="connsiteX2" fmla="*/ 1212535 w 1508915"/>
              <a:gd name="connsiteY2" fmla="*/ 687897 h 687897"/>
              <a:gd name="connsiteX3" fmla="*/ 0 w 1508915"/>
              <a:gd name="connsiteY3" fmla="*/ 687897 h 687897"/>
              <a:gd name="connsiteX4" fmla="*/ 0 w 1508915"/>
              <a:gd name="connsiteY4" fmla="*/ 0 h 68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915" h="687897">
                <a:moveTo>
                  <a:pt x="0" y="0"/>
                </a:moveTo>
                <a:lnTo>
                  <a:pt x="1508915" y="0"/>
                </a:lnTo>
                <a:lnTo>
                  <a:pt x="1212535" y="687897"/>
                </a:lnTo>
                <a:lnTo>
                  <a:pt x="0" y="687897"/>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320162" y="243281"/>
            <a:ext cx="466693" cy="570452"/>
          </a:xfrm>
          <a:prstGeom prst="parallelogram">
            <a:avLst>
              <a:gd name="adj" fmla="val 5328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pic>
        <p:nvPicPr>
          <p:cNvPr id="14" name="图片 13"/>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5" name="图片 14"/>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标题和内容">
    <p:bg>
      <p:bgPr>
        <a:solidFill>
          <a:schemeClr val="bg1"/>
        </a:solidFill>
        <a:effectLst/>
      </p:bgPr>
    </p:bg>
    <p:spTree>
      <p:nvGrpSpPr>
        <p:cNvPr id="1" name=""/>
        <p:cNvGrpSpPr/>
        <p:nvPr/>
      </p:nvGrpSpPr>
      <p:grpSpPr>
        <a:xfrm>
          <a:off x="0" y="0"/>
          <a:ext cx="0" cy="0"/>
          <a:chOff x="0" y="0"/>
          <a:chExt cx="0" cy="0"/>
        </a:xfrm>
      </p:grpSpPr>
      <p:sp>
        <p:nvSpPr>
          <p:cNvPr id="2" name="矩形 1"/>
          <p:cNvSpPr/>
          <p:nvPr userDrawn="1"/>
        </p:nvSpPr>
        <p:spPr>
          <a:xfrm>
            <a:off x="0" y="420914"/>
            <a:ext cx="870857" cy="449943"/>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平行四边形 20"/>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22" name="平行四边形 21"/>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sp>
        <p:nvSpPr>
          <p:cNvPr id="26" name="任意多边形 2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任意多边形 2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流程图: 数据 2"/>
          <p:cNvSpPr/>
          <p:nvPr userDrawn="1"/>
        </p:nvSpPr>
        <p:spPr>
          <a:xfrm>
            <a:off x="217673" y="312526"/>
            <a:ext cx="943470" cy="558331"/>
          </a:xfrm>
          <a:prstGeom prst="flowChartInputOutpu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p:cNvCxnSpPr/>
          <p:nvPr userDrawn="1"/>
        </p:nvCxnSpPr>
        <p:spPr>
          <a:xfrm>
            <a:off x="870857" y="856343"/>
            <a:ext cx="11321143" cy="0"/>
          </a:xfrm>
          <a:prstGeom prst="line">
            <a:avLst/>
          </a:prstGeom>
        </p:spPr>
        <p:style>
          <a:lnRef idx="1">
            <a:schemeClr val="accent1"/>
          </a:lnRef>
          <a:fillRef idx="0">
            <a:schemeClr val="accent1"/>
          </a:fillRef>
          <a:effectRef idx="0">
            <a:schemeClr val="accent1"/>
          </a:effectRef>
          <a:fontRef idx="minor">
            <a:schemeClr val="tx1"/>
          </a:fontRef>
        </p:style>
      </p:cxnSp>
      <p:pic>
        <p:nvPicPr>
          <p:cNvPr id="12" name="图片 11"/>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3" name="图片 12"/>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21" Type="http://schemas.openxmlformats.org/officeDocument/2006/relationships/theme" Target="../theme/theme3.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slideLayout" Target="../slideLayouts/slideLayout38.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580539" y="6356350"/>
            <a:ext cx="1201024" cy="365125"/>
          </a:xfrm>
          <a:prstGeom prst="rect">
            <a:avLst/>
          </a:prstGeom>
        </p:spPr>
        <p:txBody>
          <a:bodyPr vert="horz" lIns="91440" tIns="45720" rIns="91440" bIns="45720" rtlCol="0" anchor="ctr"/>
          <a:lstStyle>
            <a:lvl1pPr algn="r">
              <a:defRPr sz="1400" b="1">
                <a:solidFill>
                  <a:schemeClr val="tx2">
                    <a:lumMod val="75000"/>
                  </a:schemeClr>
                </a:solidFill>
                <a:latin typeface="微软雅黑" panose="020B0503020204020204" pitchFamily="34" charset="-122"/>
                <a:ea typeface="微软雅黑" panose="020B0503020204020204" pitchFamily="34" charset="-122"/>
              </a:defRPr>
            </a:lvl1pPr>
          </a:lstStyle>
          <a:p>
            <a:fld id="{44FE8081-9BD5-4D7C-946C-6E41C6C1965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88" r:id="rId17"/>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9773174" y="6356350"/>
            <a:ext cx="402672"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FE8081-9BD5-4D7C-946C-6E41C6C19654}" type="slidenum">
              <a:rPr lang="zh-CN" altLang="en-US" smtClean="0">
                <a:solidFill>
                  <a:prstClr val="black">
                    <a:tint val="75000"/>
                  </a:prstClr>
                </a:solidFill>
              </a:rPr>
              <a:t>‹#›</a:t>
            </a:fld>
            <a:endParaRPr lang="zh-CN" altLang="en-US" dirty="0">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66"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600" y="1600205"/>
            <a:ext cx="109728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600" y="6356355"/>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2021/4/21</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3"/>
          </p:nvPr>
        </p:nvSpPr>
        <p:spPr>
          <a:xfrm>
            <a:off x="4165600" y="6356355"/>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4"/>
          </p:nvPr>
        </p:nvSpPr>
        <p:spPr>
          <a:xfrm>
            <a:off x="8737600" y="6356355"/>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 id="2147483684" r:id="rId17"/>
    <p:sldLayoutId id="2147483685" r:id="rId18"/>
    <p:sldLayoutId id="2147483686" r:id="rId19"/>
    <p:sldLayoutId id="2147483687" r:id="rId20"/>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3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3" cstate="screen"/>
          <a:stretch>
            <a:fillRect/>
          </a:stretch>
        </p:blipFill>
        <p:spPr>
          <a:xfrm>
            <a:off x="294140" y="262285"/>
            <a:ext cx="3030085" cy="808023"/>
          </a:xfrm>
          <a:prstGeom prst="rect">
            <a:avLst/>
          </a:prstGeom>
          <a:effectLst>
            <a:outerShdw blurRad="50800" dist="38100" dir="16200000" rotWithShape="0">
              <a:prstClr val="black">
                <a:alpha val="40000"/>
              </a:prstClr>
            </a:outerShdw>
          </a:effectLst>
        </p:spPr>
      </p:pic>
      <p:sp>
        <p:nvSpPr>
          <p:cNvPr id="7" name="文本框 6"/>
          <p:cNvSpPr txBox="1"/>
          <p:nvPr/>
        </p:nvSpPr>
        <p:spPr>
          <a:xfrm>
            <a:off x="142624" y="1811713"/>
            <a:ext cx="11528194" cy="132343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8800" b="1" i="0" u="none" strike="noStrike" kern="1200" cap="none" spc="0" normalizeH="0" baseline="0" noProof="0" dirty="0">
                <a:ln>
                  <a:noFill/>
                </a:ln>
                <a:solidFill>
                  <a:srgbClr val="FFC000"/>
                </a:solidFill>
                <a:uLnTx/>
                <a:uFillTx/>
                <a:latin typeface="微软雅黑" panose="020B0503020204020204" pitchFamily="34" charset="-122"/>
                <a:ea typeface="微软雅黑" panose="020B0503020204020204" pitchFamily="34" charset="-122"/>
                <a:cs typeface="+mn-cs"/>
              </a:rPr>
              <a:t>编译原理</a:t>
            </a:r>
          </a:p>
        </p:txBody>
      </p:sp>
      <p:sp>
        <p:nvSpPr>
          <p:cNvPr id="2" name="文本框 1"/>
          <p:cNvSpPr txBox="1"/>
          <p:nvPr/>
        </p:nvSpPr>
        <p:spPr>
          <a:xfrm>
            <a:off x="5286103" y="3370217"/>
            <a:ext cx="1410788" cy="369332"/>
          </a:xfrm>
          <a:prstGeom prst="rect">
            <a:avLst/>
          </a:prstGeom>
          <a:noFill/>
        </p:spPr>
        <p:txBody>
          <a:bodyPr wrap="square" rtlCol="0">
            <a:spAutoFit/>
          </a:bodyPr>
          <a:lstStyle/>
          <a:p>
            <a:r>
              <a:rPr lang="zh-CN" altLang="en-US" dirty="0" smtClean="0">
                <a:solidFill>
                  <a:schemeClr val="bg1"/>
                </a:solidFill>
              </a:rPr>
              <a:t>    第四章</a:t>
            </a:r>
            <a:endParaRPr lang="zh-CN" altLang="en-US"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D3F8AB33-7C4A-415E-8E26-BA1E433FD53F}" type="slidenum">
              <a:rPr lang="en-US" altLang="zh-CN"/>
              <a:pPr eaLnBrk="1" hangingPunct="1"/>
              <a:t>10</a:t>
            </a:fld>
            <a:endParaRPr lang="en-US" altLang="zh-CN"/>
          </a:p>
        </p:txBody>
      </p:sp>
      <p:grpSp>
        <p:nvGrpSpPr>
          <p:cNvPr id="58371" name="Group 12"/>
          <p:cNvGrpSpPr>
            <a:grpSpLocks/>
          </p:cNvGrpSpPr>
          <p:nvPr/>
        </p:nvGrpSpPr>
        <p:grpSpPr bwMode="auto">
          <a:xfrm>
            <a:off x="1811339" y="1557338"/>
            <a:ext cx="503237" cy="1223962"/>
            <a:chOff x="159" y="981"/>
            <a:chExt cx="317" cy="771"/>
          </a:xfrm>
          <a:noFill/>
        </p:grpSpPr>
        <p:sp>
          <p:nvSpPr>
            <p:cNvPr id="196616" name="Rectangle 8"/>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196618" name="Line 10"/>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196619" name="Text Box 11"/>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196613" name="Rectangle 5"/>
          <p:cNvSpPr>
            <a:spLocks noChangeArrowheads="1"/>
          </p:cNvSpPr>
          <p:nvPr/>
        </p:nvSpPr>
        <p:spPr bwMode="auto">
          <a:xfrm>
            <a:off x="2063750" y="228601"/>
            <a:ext cx="8280400" cy="830997"/>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zh-CN" altLang="en-US" sz="2400" dirty="0">
                <a:solidFill>
                  <a:srgbClr val="011893"/>
                </a:solidFill>
                <a:latin typeface="Times New Roman" panose="02020603050405020304" pitchFamily="18" charset="0"/>
              </a:rPr>
              <a:t>（</a:t>
            </a:r>
            <a:r>
              <a:rPr lang="en-US" altLang="zh-CN" sz="2400" dirty="0">
                <a:solidFill>
                  <a:srgbClr val="011893"/>
                </a:solidFill>
                <a:latin typeface="Times New Roman" panose="02020603050405020304" pitchFamily="18" charset="0"/>
              </a:rPr>
              <a:t>2</a:t>
            </a:r>
            <a:r>
              <a:rPr lang="zh-CN" altLang="en-US" sz="2400" dirty="0">
                <a:solidFill>
                  <a:srgbClr val="011893"/>
                </a:solidFill>
                <a:latin typeface="Times New Roman" panose="02020603050405020304" pitchFamily="18" charset="0"/>
              </a:rPr>
              <a:t>）</a:t>
            </a:r>
            <a:r>
              <a:rPr lang="zh-CN" altLang="en-US" sz="2400" dirty="0">
                <a:latin typeface="Times New Roman" panose="02020603050405020304" pitchFamily="18" charset="0"/>
              </a:rPr>
              <a:t>分析实例</a:t>
            </a:r>
          </a:p>
          <a:p>
            <a:pPr algn="l" eaLnBrk="1" hangingPunct="1"/>
            <a:r>
              <a:rPr lang="zh-CN" altLang="en-US" sz="2400" dirty="0">
                <a:latin typeface="Times New Roman" panose="02020603050405020304" pitchFamily="18" charset="0"/>
              </a:rPr>
              <a:t>          判别字符串 </a:t>
            </a:r>
            <a:r>
              <a:rPr lang="en-US" altLang="zh-CN" sz="2400" dirty="0" err="1">
                <a:latin typeface="Times New Roman" panose="02020603050405020304" pitchFamily="18" charset="0"/>
              </a:rPr>
              <a:t>eadeaa</a:t>
            </a:r>
            <a:r>
              <a:rPr lang="en-US" altLang="zh-CN" sz="2400" dirty="0">
                <a:latin typeface="Times New Roman" panose="02020603050405020304" pitchFamily="18" charset="0"/>
              </a:rPr>
              <a:t> </a:t>
            </a:r>
            <a:r>
              <a:rPr lang="zh-CN" altLang="en-US" sz="2400" dirty="0">
                <a:latin typeface="Times New Roman" panose="02020603050405020304" pitchFamily="18" charset="0"/>
              </a:rPr>
              <a:t>是否是文法Ｇ［Ｅ］的句子。</a:t>
            </a:r>
          </a:p>
        </p:txBody>
      </p:sp>
      <p:sp>
        <p:nvSpPr>
          <p:cNvPr id="196614" name="Rectangle 6"/>
          <p:cNvSpPr>
            <a:spLocks noChangeArrowheads="1"/>
          </p:cNvSpPr>
          <p:nvPr/>
        </p:nvSpPr>
        <p:spPr bwMode="auto">
          <a:xfrm>
            <a:off x="2279650" y="1412875"/>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196615" name="Rectangle 7"/>
          <p:cNvSpPr>
            <a:spLocks noChangeArrowheads="1"/>
          </p:cNvSpPr>
          <p:nvPr/>
        </p:nvSpPr>
        <p:spPr bwMode="auto">
          <a:xfrm>
            <a:off x="5233989" y="1341439"/>
            <a:ext cx="5399087" cy="1311275"/>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zh-CN" altLang="en-US" sz="2000"/>
              <a:t>分析步骤从识别符号</a:t>
            </a:r>
            <a:r>
              <a:rPr lang="en-US" altLang="zh-CN" sz="2000"/>
              <a:t>E</a:t>
            </a:r>
            <a:r>
              <a:rPr lang="zh-CN" altLang="en-US" sz="2000"/>
              <a:t>开始，扫视字符串</a:t>
            </a:r>
            <a:r>
              <a:rPr lang="en-US" altLang="zh-CN" sz="2000"/>
              <a:t>eadeaa </a:t>
            </a:r>
            <a:r>
              <a:rPr lang="zh-CN" altLang="en-US" sz="2000"/>
              <a:t>，设一个全程变量</a:t>
            </a:r>
            <a:r>
              <a:rPr lang="en-US" altLang="zh-CN" sz="2000"/>
              <a:t>ch</a:t>
            </a:r>
            <a:r>
              <a:rPr lang="zh-CN" altLang="en-US" sz="2000"/>
              <a:t>用于存放输入串中的字符。并设一个返回地址栈用于存放返回地址</a:t>
            </a:r>
          </a:p>
        </p:txBody>
      </p:sp>
      <p:sp>
        <p:nvSpPr>
          <p:cNvPr id="196637" name="Rectangle 2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r>
              <a:rPr lang="zh-CN" altLang="en-US"/>
              <a:t>栈底 </a:t>
            </a:r>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en-US" altLang="zh-CN"/>
          </a:p>
        </p:txBody>
      </p:sp>
      <p:sp>
        <p:nvSpPr>
          <p:cNvPr id="196638" name="Line 3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196639" name="Line 3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196640" name="Line 3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196641" name="Text Box 33"/>
          <p:cNvSpPr txBox="1">
            <a:spLocks noChangeArrowheads="1"/>
          </p:cNvSpPr>
          <p:nvPr/>
        </p:nvSpPr>
        <p:spPr bwMode="auto">
          <a:xfrm>
            <a:off x="2459039" y="3213101"/>
            <a:ext cx="1081087" cy="366713"/>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196642" name="Line 3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196643" name="Line 3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196644" name="Line 3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58387" name="Rectangle 19"/>
          <p:cNvSpPr>
            <a:spLocks noChangeArrowheads="1"/>
          </p:cNvSpPr>
          <p:nvPr/>
        </p:nvSpPr>
        <p:spPr bwMode="auto">
          <a:xfrm>
            <a:off x="4656138" y="159226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
        <p:nvSpPr>
          <p:cNvPr id="2" name="矩形 1"/>
          <p:cNvSpPr/>
          <p:nvPr/>
        </p:nvSpPr>
        <p:spPr>
          <a:xfrm>
            <a:off x="7184572" y="3996584"/>
            <a:ext cx="6096000" cy="2234458"/>
          </a:xfrm>
          <a:prstGeom prst="rect">
            <a:avLst/>
          </a:prstGeom>
        </p:spPr>
        <p:txBody>
          <a:bodyPr>
            <a:spAutoFit/>
          </a:bodyPr>
          <a:lstStyle/>
          <a:p>
            <a:pPr algn="just">
              <a:spcBef>
                <a:spcPct val="20000"/>
              </a:spcBef>
              <a:buClr>
                <a:schemeClr val="folHlink"/>
              </a:buClr>
              <a:buSzPct val="60000"/>
            </a:pPr>
            <a:r>
              <a:rPr lang="zh-CN" altLang="en-US" sz="2400" dirty="0">
                <a:latin typeface="Times New Roman" panose="02020603050405020304" pitchFamily="18" charset="0"/>
              </a:rPr>
              <a:t>设有文法Ｇ［Ｅ］</a:t>
            </a:r>
          </a:p>
          <a:p>
            <a:pPr algn="just">
              <a:spcBef>
                <a:spcPct val="20000"/>
              </a:spcBef>
              <a:buClr>
                <a:schemeClr val="folHlink"/>
              </a:buClr>
              <a:buSzPct val="60000"/>
            </a:pPr>
            <a:r>
              <a:rPr lang="zh-CN" altLang="en-US" sz="2400" dirty="0">
                <a:latin typeface="Times New Roman" panose="02020603050405020304" pitchFamily="18" charset="0"/>
              </a:rPr>
              <a:t>Ｅ∷＝</a:t>
            </a:r>
            <a:r>
              <a:rPr lang="en-US" altLang="zh-CN" sz="2400" dirty="0" err="1">
                <a:latin typeface="Times New Roman" panose="02020603050405020304" pitchFamily="18" charset="0"/>
              </a:rPr>
              <a:t>eBaA</a:t>
            </a:r>
            <a:r>
              <a:rPr lang="en-US" altLang="zh-CN" sz="2400" dirty="0">
                <a:latin typeface="Times New Roman" panose="02020603050405020304" pitchFamily="18" charset="0"/>
              </a:rPr>
              <a:t></a:t>
            </a:r>
          </a:p>
          <a:p>
            <a:pPr algn="just">
              <a:spcBef>
                <a:spcPct val="20000"/>
              </a:spcBef>
              <a:buClr>
                <a:schemeClr val="folHlink"/>
              </a:buClr>
              <a:buSzPct val="60000"/>
            </a:pPr>
            <a:r>
              <a:rPr lang="zh-CN" altLang="en-US" sz="2400" dirty="0">
                <a:latin typeface="Times New Roman" panose="02020603050405020304" pitchFamily="18" charset="0"/>
              </a:rPr>
              <a:t>Ａ∷＝</a:t>
            </a:r>
            <a:r>
              <a:rPr lang="en-US" altLang="zh-CN" sz="2400" dirty="0">
                <a:latin typeface="Times New Roman" panose="02020603050405020304" pitchFamily="18" charset="0"/>
              </a:rPr>
              <a:t>a</a:t>
            </a:r>
            <a:r>
              <a:rPr lang="zh-CN" altLang="en-US" sz="2400" dirty="0">
                <a:latin typeface="Times New Roman" panose="02020603050405020304" pitchFamily="18" charset="0"/>
              </a:rPr>
              <a:t>｜</a:t>
            </a:r>
            <a:r>
              <a:rPr lang="en-US" altLang="zh-CN" sz="2400" dirty="0" err="1">
                <a:latin typeface="Times New Roman" panose="02020603050405020304" pitchFamily="18" charset="0"/>
              </a:rPr>
              <a:t>bAcB</a:t>
            </a:r>
            <a:r>
              <a:rPr lang="en-US" altLang="zh-CN" sz="2400" dirty="0">
                <a:latin typeface="Times New Roman" panose="02020603050405020304" pitchFamily="18" charset="0"/>
              </a:rPr>
              <a:t></a:t>
            </a:r>
          </a:p>
          <a:p>
            <a:pPr algn="just">
              <a:spcBef>
                <a:spcPct val="20000"/>
              </a:spcBef>
              <a:buClr>
                <a:schemeClr val="folHlink"/>
              </a:buClr>
              <a:buSzPct val="60000"/>
            </a:pPr>
            <a:r>
              <a:rPr lang="zh-CN" altLang="en-US" sz="2400" dirty="0">
                <a:latin typeface="Times New Roman" panose="02020603050405020304" pitchFamily="18" charset="0"/>
              </a:rPr>
              <a:t>Ｂ∷＝</a:t>
            </a:r>
            <a:r>
              <a:rPr lang="en-US" altLang="zh-CN" sz="2400" dirty="0" err="1">
                <a:latin typeface="Times New Roman" panose="02020603050405020304" pitchFamily="18" charset="0"/>
              </a:rPr>
              <a:t>dEd</a:t>
            </a:r>
            <a:r>
              <a:rPr lang="zh-CN" altLang="en-US" sz="2400" dirty="0">
                <a:latin typeface="Times New Roman" panose="02020603050405020304" pitchFamily="18" charset="0"/>
              </a:rPr>
              <a:t>｜</a:t>
            </a:r>
            <a:r>
              <a:rPr lang="en-US" altLang="zh-CN" sz="2400" dirty="0" err="1">
                <a:latin typeface="Times New Roman" panose="02020603050405020304" pitchFamily="18" charset="0"/>
              </a:rPr>
              <a:t>aC</a:t>
            </a:r>
            <a:r>
              <a:rPr lang="en-US" altLang="zh-CN" sz="2400" dirty="0">
                <a:latin typeface="Times New Roman" panose="02020603050405020304" pitchFamily="18" charset="0"/>
              </a:rPr>
              <a:t></a:t>
            </a:r>
          </a:p>
          <a:p>
            <a:pPr algn="just">
              <a:spcBef>
                <a:spcPct val="20000"/>
              </a:spcBef>
              <a:buClr>
                <a:schemeClr val="folHlink"/>
              </a:buClr>
              <a:buSzPct val="60000"/>
            </a:pPr>
            <a:r>
              <a:rPr lang="zh-CN" altLang="en-US" sz="2400" dirty="0">
                <a:latin typeface="Times New Roman" panose="02020603050405020304" pitchFamily="18" charset="0"/>
              </a:rPr>
              <a:t>Ｃ∷＝</a:t>
            </a:r>
            <a:r>
              <a:rPr lang="en-US" altLang="zh-CN" sz="2400" dirty="0">
                <a:latin typeface="Times New Roman" panose="02020603050405020304" pitchFamily="18" charset="0"/>
              </a:rPr>
              <a:t>e</a:t>
            </a:r>
            <a:r>
              <a:rPr lang="zh-CN" altLang="en-US" sz="2400" dirty="0">
                <a:latin typeface="Times New Roman" panose="02020603050405020304" pitchFamily="18" charset="0"/>
              </a:rPr>
              <a:t>｜</a:t>
            </a:r>
            <a:r>
              <a:rPr lang="en-US" altLang="zh-CN" sz="2400" dirty="0" err="1">
                <a:latin typeface="Times New Roman" panose="02020603050405020304" pitchFamily="18" charset="0"/>
              </a:rPr>
              <a:t>dC</a:t>
            </a:r>
            <a:endParaRPr lang="zh-CN" altLang="en-US" sz="2400" dirty="0"/>
          </a:p>
        </p:txBody>
      </p:sp>
    </p:spTree>
    <p:extLst>
      <p:ext uri="{BB962C8B-B14F-4D97-AF65-F5344CB8AC3E}">
        <p14:creationId xmlns:p14="http://schemas.microsoft.com/office/powerpoint/2010/main" val="26818330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CC7BDB54-7291-40BB-9B49-0D1FADCEEB11}" type="slidenum">
              <a:rPr lang="en-US" altLang="zh-CN"/>
              <a:pPr eaLnBrk="1" hangingPunct="1"/>
              <a:t>11</a:t>
            </a:fld>
            <a:endParaRPr lang="en-US" altLang="zh-CN"/>
          </a:p>
        </p:txBody>
      </p:sp>
      <p:grpSp>
        <p:nvGrpSpPr>
          <p:cNvPr id="59395" name="Group 5"/>
          <p:cNvGrpSpPr>
            <a:grpSpLocks/>
          </p:cNvGrpSpPr>
          <p:nvPr/>
        </p:nvGrpSpPr>
        <p:grpSpPr bwMode="auto">
          <a:xfrm>
            <a:off x="2424114" y="333376"/>
            <a:ext cx="503237" cy="1223963"/>
            <a:chOff x="159" y="981"/>
            <a:chExt cx="317" cy="771"/>
          </a:xfrm>
          <a:noFill/>
        </p:grpSpPr>
        <p:sp>
          <p:nvSpPr>
            <p:cNvPr id="197638" name="Rectangle 6"/>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197639" name="Line 7"/>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197640" name="Text Box 8"/>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197641" name="Rectangle 9"/>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197642" name="Rectangle 10"/>
          <p:cNvSpPr>
            <a:spLocks noChangeArrowheads="1"/>
          </p:cNvSpPr>
          <p:nvPr/>
        </p:nvSpPr>
        <p:spPr bwMode="auto">
          <a:xfrm>
            <a:off x="1847850" y="1773239"/>
            <a:ext cx="5126038" cy="915987"/>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1</a:t>
            </a:r>
            <a:r>
              <a:rPr lang="zh-CN" altLang="en-US" dirty="0">
                <a:solidFill>
                  <a:srgbClr val="011893"/>
                </a:solidFill>
                <a:latin typeface="Arial" charset="0"/>
              </a:rPr>
              <a:t>）</a:t>
            </a:r>
            <a:r>
              <a:rPr lang="zh-CN" altLang="en-US" dirty="0">
                <a:latin typeface="Arial" charset="0"/>
              </a:rPr>
              <a:t>开始时，在全程变量</a:t>
            </a:r>
            <a:r>
              <a:rPr lang="en-US" altLang="zh-CN" dirty="0" err="1">
                <a:latin typeface="Arial" charset="0"/>
              </a:rPr>
              <a:t>ch</a:t>
            </a:r>
            <a:r>
              <a:rPr lang="zh-CN" altLang="en-US" dirty="0">
                <a:latin typeface="Arial" charset="0"/>
              </a:rPr>
              <a:t>中存放了输入串中的首字符</a:t>
            </a:r>
            <a:r>
              <a:rPr lang="en-US" altLang="zh-CN" dirty="0">
                <a:latin typeface="Arial" charset="0"/>
              </a:rPr>
              <a:t>e</a:t>
            </a:r>
            <a:r>
              <a:rPr lang="zh-CN" altLang="en-US" dirty="0">
                <a:latin typeface="Arial" charset="0"/>
              </a:rPr>
              <a:t>，故分析与识别从符号‘</a:t>
            </a:r>
            <a:r>
              <a:rPr lang="en-US" altLang="zh-CN" dirty="0">
                <a:latin typeface="Arial" charset="0"/>
              </a:rPr>
              <a:t>e’</a:t>
            </a:r>
            <a:r>
              <a:rPr lang="zh-CN" altLang="en-US" dirty="0">
                <a:latin typeface="Arial" charset="0"/>
              </a:rPr>
              <a:t>开始。 此时主程序调用子程序</a:t>
            </a:r>
            <a:r>
              <a:rPr lang="en-US" altLang="zh-CN" dirty="0">
                <a:latin typeface="Arial" charset="0"/>
              </a:rPr>
              <a:t>P(E)</a:t>
            </a:r>
          </a:p>
        </p:txBody>
      </p:sp>
      <p:grpSp>
        <p:nvGrpSpPr>
          <p:cNvPr id="59398" name="Group 11"/>
          <p:cNvGrpSpPr>
            <a:grpSpLocks/>
          </p:cNvGrpSpPr>
          <p:nvPr/>
        </p:nvGrpSpPr>
        <p:grpSpPr bwMode="auto">
          <a:xfrm>
            <a:off x="7427913" y="692150"/>
            <a:ext cx="2989262" cy="5138738"/>
            <a:chOff x="3492" y="737"/>
            <a:chExt cx="2268" cy="3583"/>
          </a:xfrm>
          <a:noFill/>
        </p:grpSpPr>
        <p:sp>
          <p:nvSpPr>
            <p:cNvPr id="59408" name="AutoShape 12"/>
            <p:cNvSpPr>
              <a:spLocks noChangeArrowheads="1"/>
            </p:cNvSpPr>
            <p:nvPr/>
          </p:nvSpPr>
          <p:spPr bwMode="auto">
            <a:xfrm>
              <a:off x="4762" y="737"/>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sz="1600" b="0">
                <a:solidFill>
                  <a:srgbClr val="4F0EF2"/>
                </a:solidFill>
              </a:endParaRPr>
            </a:p>
          </p:txBody>
        </p:sp>
        <p:sp>
          <p:nvSpPr>
            <p:cNvPr id="197645" name="Rectangle 13"/>
            <p:cNvSpPr>
              <a:spLocks noChangeArrowheads="1"/>
            </p:cNvSpPr>
            <p:nvPr/>
          </p:nvSpPr>
          <p:spPr bwMode="auto">
            <a:xfrm>
              <a:off x="4490" y="1021"/>
              <a:ext cx="771" cy="246"/>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SCIN</a:t>
              </a:r>
            </a:p>
          </p:txBody>
        </p:sp>
        <p:sp>
          <p:nvSpPr>
            <p:cNvPr id="197646" name="Line 14"/>
            <p:cNvSpPr>
              <a:spLocks noChangeShapeType="1"/>
            </p:cNvSpPr>
            <p:nvPr/>
          </p:nvSpPr>
          <p:spPr bwMode="auto">
            <a:xfrm>
              <a:off x="4853" y="1271"/>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197647" name="Text Box 15"/>
            <p:cNvSpPr txBox="1">
              <a:spLocks noChangeArrowheads="1"/>
            </p:cNvSpPr>
            <p:nvPr/>
          </p:nvSpPr>
          <p:spPr bwMode="auto">
            <a:xfrm>
              <a:off x="4490" y="1433"/>
              <a:ext cx="772" cy="256"/>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ch=e?</a:t>
              </a:r>
            </a:p>
          </p:txBody>
        </p:sp>
        <p:sp>
          <p:nvSpPr>
            <p:cNvPr id="197648" name="Text Box 16"/>
            <p:cNvSpPr txBox="1">
              <a:spLocks noChangeArrowheads="1"/>
            </p:cNvSpPr>
            <p:nvPr/>
          </p:nvSpPr>
          <p:spPr bwMode="auto">
            <a:xfrm>
              <a:off x="4581" y="778"/>
              <a:ext cx="181"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1</a:t>
              </a:r>
            </a:p>
          </p:txBody>
        </p:sp>
        <p:sp>
          <p:nvSpPr>
            <p:cNvPr id="197649" name="Text Box 17"/>
            <p:cNvSpPr txBox="1">
              <a:spLocks noChangeArrowheads="1"/>
            </p:cNvSpPr>
            <p:nvPr/>
          </p:nvSpPr>
          <p:spPr bwMode="auto">
            <a:xfrm>
              <a:off x="4581" y="1267"/>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2</a:t>
              </a:r>
            </a:p>
          </p:txBody>
        </p:sp>
        <p:sp>
          <p:nvSpPr>
            <p:cNvPr id="197650" name="Line 18"/>
            <p:cNvSpPr>
              <a:spLocks noChangeShapeType="1"/>
            </p:cNvSpPr>
            <p:nvPr/>
          </p:nvSpPr>
          <p:spPr bwMode="auto">
            <a:xfrm flipH="1">
              <a:off x="4354" y="1632"/>
              <a:ext cx="454"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197651" name="Rectangle 19"/>
            <p:cNvSpPr>
              <a:spLocks noChangeArrowheads="1"/>
            </p:cNvSpPr>
            <p:nvPr/>
          </p:nvSpPr>
          <p:spPr bwMode="auto">
            <a:xfrm>
              <a:off x="3991" y="1877"/>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197652" name="Line 20"/>
            <p:cNvSpPr>
              <a:spLocks noChangeShapeType="1"/>
            </p:cNvSpPr>
            <p:nvPr/>
          </p:nvSpPr>
          <p:spPr bwMode="auto">
            <a:xfrm>
              <a:off x="4354" y="2121"/>
              <a:ext cx="0" cy="206"/>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197653" name="Rectangle 21"/>
            <p:cNvSpPr>
              <a:spLocks noChangeArrowheads="1"/>
            </p:cNvSpPr>
            <p:nvPr/>
          </p:nvSpPr>
          <p:spPr bwMode="auto">
            <a:xfrm>
              <a:off x="3991" y="2325"/>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P(B)</a:t>
              </a:r>
            </a:p>
          </p:txBody>
        </p:sp>
        <p:sp>
          <p:nvSpPr>
            <p:cNvPr id="197654" name="Line 22"/>
            <p:cNvSpPr>
              <a:spLocks noChangeShapeType="1"/>
            </p:cNvSpPr>
            <p:nvPr/>
          </p:nvSpPr>
          <p:spPr bwMode="auto">
            <a:xfrm>
              <a:off x="4354" y="25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197655" name="Text Box 23"/>
            <p:cNvSpPr txBox="1">
              <a:spLocks noChangeArrowheads="1"/>
            </p:cNvSpPr>
            <p:nvPr/>
          </p:nvSpPr>
          <p:spPr bwMode="auto">
            <a:xfrm>
              <a:off x="3989" y="2732"/>
              <a:ext cx="772" cy="258"/>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ch=a?</a:t>
              </a:r>
            </a:p>
          </p:txBody>
        </p:sp>
        <p:sp>
          <p:nvSpPr>
            <p:cNvPr id="197656" name="Line 24"/>
            <p:cNvSpPr>
              <a:spLocks noChangeShapeType="1"/>
            </p:cNvSpPr>
            <p:nvPr/>
          </p:nvSpPr>
          <p:spPr bwMode="auto">
            <a:xfrm>
              <a:off x="4898" y="1632"/>
              <a:ext cx="500"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197657" name="Rectangle 25"/>
            <p:cNvSpPr>
              <a:spLocks noChangeArrowheads="1"/>
            </p:cNvSpPr>
            <p:nvPr/>
          </p:nvSpPr>
          <p:spPr bwMode="auto">
            <a:xfrm>
              <a:off x="4989" y="1877"/>
              <a:ext cx="771" cy="244"/>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197658" name="Line 26"/>
            <p:cNvSpPr>
              <a:spLocks noChangeShapeType="1"/>
            </p:cNvSpPr>
            <p:nvPr/>
          </p:nvSpPr>
          <p:spPr bwMode="auto">
            <a:xfrm flipH="1">
              <a:off x="3855" y="293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197659" name="Rectangle 27"/>
            <p:cNvSpPr>
              <a:spLocks noChangeArrowheads="1"/>
            </p:cNvSpPr>
            <p:nvPr/>
          </p:nvSpPr>
          <p:spPr bwMode="auto">
            <a:xfrm>
              <a:off x="3492" y="3180"/>
              <a:ext cx="771" cy="245"/>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197660" name="Line 28"/>
            <p:cNvSpPr>
              <a:spLocks noChangeShapeType="1"/>
            </p:cNvSpPr>
            <p:nvPr/>
          </p:nvSpPr>
          <p:spPr bwMode="auto">
            <a:xfrm>
              <a:off x="3855" y="3425"/>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197661" name="Rectangle 29"/>
            <p:cNvSpPr>
              <a:spLocks noChangeArrowheads="1"/>
            </p:cNvSpPr>
            <p:nvPr/>
          </p:nvSpPr>
          <p:spPr bwMode="auto">
            <a:xfrm>
              <a:off x="3492" y="3628"/>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P(A)</a:t>
              </a:r>
            </a:p>
          </p:txBody>
        </p:sp>
        <p:sp>
          <p:nvSpPr>
            <p:cNvPr id="197662" name="Line 30"/>
            <p:cNvSpPr>
              <a:spLocks noChangeShapeType="1"/>
            </p:cNvSpPr>
            <p:nvPr/>
          </p:nvSpPr>
          <p:spPr bwMode="auto">
            <a:xfrm>
              <a:off x="4399" y="2936"/>
              <a:ext cx="499"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197663" name="Rectangle 31"/>
            <p:cNvSpPr>
              <a:spLocks noChangeArrowheads="1"/>
            </p:cNvSpPr>
            <p:nvPr/>
          </p:nvSpPr>
          <p:spPr bwMode="auto">
            <a:xfrm>
              <a:off x="4490" y="3180"/>
              <a:ext cx="771" cy="245"/>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197664" name="Line 32"/>
            <p:cNvSpPr>
              <a:spLocks noChangeShapeType="1"/>
            </p:cNvSpPr>
            <p:nvPr/>
          </p:nvSpPr>
          <p:spPr bwMode="auto">
            <a:xfrm>
              <a:off x="3855" y="3872"/>
              <a:ext cx="0" cy="20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197665" name="Rectangle 33"/>
            <p:cNvSpPr>
              <a:spLocks noChangeArrowheads="1"/>
            </p:cNvSpPr>
            <p:nvPr/>
          </p:nvSpPr>
          <p:spPr bwMode="auto">
            <a:xfrm>
              <a:off x="3492" y="4076"/>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SCOUT</a:t>
              </a:r>
            </a:p>
          </p:txBody>
        </p:sp>
        <p:sp>
          <p:nvSpPr>
            <p:cNvPr id="197666" name="Text Box 34"/>
            <p:cNvSpPr txBox="1">
              <a:spLocks noChangeArrowheads="1"/>
            </p:cNvSpPr>
            <p:nvPr/>
          </p:nvSpPr>
          <p:spPr bwMode="auto">
            <a:xfrm>
              <a:off x="4399" y="154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197667" name="Text Box 35"/>
            <p:cNvSpPr txBox="1">
              <a:spLocks noChangeArrowheads="1"/>
            </p:cNvSpPr>
            <p:nvPr/>
          </p:nvSpPr>
          <p:spPr bwMode="auto">
            <a:xfrm>
              <a:off x="5170" y="1553"/>
              <a:ext cx="182" cy="236"/>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197668" name="Text Box 36"/>
            <p:cNvSpPr txBox="1">
              <a:spLocks noChangeArrowheads="1"/>
            </p:cNvSpPr>
            <p:nvPr/>
          </p:nvSpPr>
          <p:spPr bwMode="auto">
            <a:xfrm>
              <a:off x="3900" y="286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197669" name="Text Box 37"/>
            <p:cNvSpPr txBox="1">
              <a:spLocks noChangeArrowheads="1"/>
            </p:cNvSpPr>
            <p:nvPr/>
          </p:nvSpPr>
          <p:spPr bwMode="auto">
            <a:xfrm>
              <a:off x="4627" y="2869"/>
              <a:ext cx="182" cy="235"/>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197670" name="Text Box 38"/>
            <p:cNvSpPr txBox="1">
              <a:spLocks noChangeArrowheads="1"/>
            </p:cNvSpPr>
            <p:nvPr/>
          </p:nvSpPr>
          <p:spPr bwMode="auto">
            <a:xfrm>
              <a:off x="4580"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3</a:t>
              </a:r>
            </a:p>
          </p:txBody>
        </p:sp>
        <p:sp>
          <p:nvSpPr>
            <p:cNvPr id="197671" name="Text Box 39"/>
            <p:cNvSpPr txBox="1">
              <a:spLocks noChangeArrowheads="1"/>
            </p:cNvSpPr>
            <p:nvPr/>
          </p:nvSpPr>
          <p:spPr bwMode="auto">
            <a:xfrm>
              <a:off x="4989"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4</a:t>
              </a:r>
            </a:p>
          </p:txBody>
        </p:sp>
        <p:sp>
          <p:nvSpPr>
            <p:cNvPr id="197672" name="Text Box 40"/>
            <p:cNvSpPr txBox="1">
              <a:spLocks noChangeArrowheads="1"/>
            </p:cNvSpPr>
            <p:nvPr/>
          </p:nvSpPr>
          <p:spPr bwMode="auto">
            <a:xfrm>
              <a:off x="4127" y="255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5</a:t>
              </a:r>
            </a:p>
          </p:txBody>
        </p:sp>
        <p:sp>
          <p:nvSpPr>
            <p:cNvPr id="197673" name="Text Box 41"/>
            <p:cNvSpPr txBox="1">
              <a:spLocks noChangeArrowheads="1"/>
            </p:cNvSpPr>
            <p:nvPr/>
          </p:nvSpPr>
          <p:spPr bwMode="auto">
            <a:xfrm>
              <a:off x="3673" y="2914"/>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6</a:t>
              </a:r>
            </a:p>
          </p:txBody>
        </p:sp>
        <p:sp>
          <p:nvSpPr>
            <p:cNvPr id="197674" name="Text Box 42"/>
            <p:cNvSpPr txBox="1">
              <a:spLocks noChangeArrowheads="1"/>
            </p:cNvSpPr>
            <p:nvPr/>
          </p:nvSpPr>
          <p:spPr bwMode="auto">
            <a:xfrm>
              <a:off x="3582" y="3413"/>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7</a:t>
              </a:r>
            </a:p>
          </p:txBody>
        </p:sp>
        <p:sp>
          <p:nvSpPr>
            <p:cNvPr id="197675" name="Text Box 43"/>
            <p:cNvSpPr txBox="1">
              <a:spLocks noChangeArrowheads="1"/>
            </p:cNvSpPr>
            <p:nvPr/>
          </p:nvSpPr>
          <p:spPr bwMode="auto">
            <a:xfrm>
              <a:off x="3582" y="382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8</a:t>
              </a:r>
            </a:p>
          </p:txBody>
        </p:sp>
      </p:grpSp>
      <p:sp>
        <p:nvSpPr>
          <p:cNvPr id="197676" name="Rectangle 44"/>
          <p:cNvSpPr>
            <a:spLocks noChangeArrowheads="1"/>
          </p:cNvSpPr>
          <p:nvPr/>
        </p:nvSpPr>
        <p:spPr bwMode="auto">
          <a:xfrm>
            <a:off x="7086600" y="381001"/>
            <a:ext cx="18288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P(E)</a:t>
            </a:r>
          </a:p>
        </p:txBody>
      </p:sp>
      <p:sp>
        <p:nvSpPr>
          <p:cNvPr id="197677" name="Rectangle 45"/>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r>
              <a:rPr lang="zh-CN" altLang="en-US"/>
              <a:t>栈底 </a:t>
            </a:r>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en-US" altLang="zh-CN"/>
          </a:p>
        </p:txBody>
      </p:sp>
      <p:sp>
        <p:nvSpPr>
          <p:cNvPr id="197678" name="Line 46"/>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197679" name="Line 47"/>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197680" name="Line 48"/>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197681" name="Text Box 49"/>
          <p:cNvSpPr txBox="1">
            <a:spLocks noChangeArrowheads="1"/>
          </p:cNvSpPr>
          <p:nvPr/>
        </p:nvSpPr>
        <p:spPr bwMode="auto">
          <a:xfrm>
            <a:off x="2459039" y="3213101"/>
            <a:ext cx="1081087" cy="366713"/>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197682" name="Line 50"/>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197683" name="Line 51"/>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197684" name="Line 52"/>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59444" name="Rectangle 52"/>
          <p:cNvSpPr>
            <a:spLocks noChangeArrowheads="1"/>
          </p:cNvSpPr>
          <p:nvPr/>
        </p:nvSpPr>
        <p:spPr bwMode="auto">
          <a:xfrm>
            <a:off x="4835525" y="368301"/>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26422487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F14F651C-3424-45BB-900A-531A165769A7}" type="slidenum">
              <a:rPr lang="en-US" altLang="zh-CN"/>
              <a:pPr eaLnBrk="1" hangingPunct="1"/>
              <a:t>12</a:t>
            </a:fld>
            <a:endParaRPr lang="en-US" altLang="zh-CN"/>
          </a:p>
        </p:txBody>
      </p:sp>
      <p:grpSp>
        <p:nvGrpSpPr>
          <p:cNvPr id="60419" name="Group 2"/>
          <p:cNvGrpSpPr>
            <a:grpSpLocks/>
          </p:cNvGrpSpPr>
          <p:nvPr/>
        </p:nvGrpSpPr>
        <p:grpSpPr bwMode="auto">
          <a:xfrm>
            <a:off x="2424114" y="333376"/>
            <a:ext cx="503237" cy="1223963"/>
            <a:chOff x="159" y="981"/>
            <a:chExt cx="317" cy="771"/>
          </a:xfrm>
          <a:noFill/>
        </p:grpSpPr>
        <p:sp>
          <p:nvSpPr>
            <p:cNvPr id="199683"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684"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685"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a:t>
              </a:r>
            </a:p>
          </p:txBody>
        </p:sp>
      </p:grpSp>
      <p:sp>
        <p:nvSpPr>
          <p:cNvPr id="199686"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199687" name="Rectangle 7"/>
          <p:cNvSpPr>
            <a:spLocks noChangeArrowheads="1"/>
          </p:cNvSpPr>
          <p:nvPr/>
        </p:nvSpPr>
        <p:spPr bwMode="auto">
          <a:xfrm>
            <a:off x="1847850" y="1773239"/>
            <a:ext cx="5126038" cy="915987"/>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effectLst>
                  <a:outerShdw blurRad="38100" dist="38100" dir="2700000" algn="tl">
                    <a:srgbClr val="000000"/>
                  </a:outerShdw>
                </a:effectLst>
                <a:latin typeface="Arial" charset="0"/>
              </a:rPr>
              <a:t>2) </a:t>
            </a:r>
            <a:r>
              <a:rPr lang="zh-CN" altLang="en-US" dirty="0">
                <a:effectLst>
                  <a:outerShdw blurRad="38100" dist="38100" dir="2700000" algn="tl">
                    <a:srgbClr val="000000"/>
                  </a:outerShdw>
                </a:effectLst>
                <a:latin typeface="Arial" charset="0"/>
              </a:rPr>
              <a:t>进入</a:t>
            </a:r>
            <a:r>
              <a:rPr lang="en-US" altLang="zh-CN" dirty="0">
                <a:effectLst>
                  <a:outerShdw blurRad="38100" dist="38100" dir="2700000" algn="tl">
                    <a:srgbClr val="000000"/>
                  </a:outerShdw>
                </a:effectLst>
                <a:latin typeface="Arial" charset="0"/>
              </a:rPr>
              <a:t>P(E)</a:t>
            </a:r>
            <a:r>
              <a:rPr lang="zh-CN" altLang="en-US" dirty="0">
                <a:effectLst>
                  <a:outerShdw blurRad="38100" dist="38100" dir="2700000" algn="tl">
                    <a:srgbClr val="000000"/>
                  </a:outerShdw>
                </a:effectLst>
                <a:latin typeface="Arial" charset="0"/>
              </a:rPr>
              <a:t>后，执行</a:t>
            </a:r>
            <a:r>
              <a:rPr lang="en-US" altLang="zh-CN" dirty="0">
                <a:effectLst>
                  <a:outerShdw blurRad="38100" dist="38100" dir="2700000" algn="tl">
                    <a:srgbClr val="000000"/>
                  </a:outerShdw>
                </a:effectLst>
                <a:latin typeface="Arial" charset="0"/>
              </a:rPr>
              <a:t>P(E)</a:t>
            </a:r>
            <a:r>
              <a:rPr lang="zh-CN" altLang="en-US" dirty="0">
                <a:effectLst>
                  <a:outerShdw blurRad="38100" dist="38100" dir="2700000" algn="tl">
                    <a:srgbClr val="000000"/>
                  </a:outerShdw>
                </a:effectLst>
                <a:latin typeface="Arial" charset="0"/>
              </a:rPr>
              <a:t>子程序，首先通过递归入口子程序</a:t>
            </a:r>
            <a:r>
              <a:rPr lang="en-US" altLang="zh-CN" dirty="0">
                <a:effectLst>
                  <a:outerShdw blurRad="38100" dist="38100" dir="2700000" algn="tl">
                    <a:srgbClr val="000000"/>
                  </a:outerShdw>
                </a:effectLst>
                <a:latin typeface="Arial" charset="0"/>
              </a:rPr>
              <a:t>SCIN</a:t>
            </a:r>
            <a:r>
              <a:rPr lang="zh-CN" altLang="en-US" dirty="0">
                <a:effectLst>
                  <a:outerShdw blurRad="38100" dist="38100" dir="2700000" algn="tl">
                    <a:srgbClr val="000000"/>
                  </a:outerShdw>
                </a:effectLst>
                <a:latin typeface="Arial" charset="0"/>
              </a:rPr>
              <a:t>，将</a:t>
            </a:r>
            <a:r>
              <a:rPr lang="en-US" altLang="zh-CN" dirty="0">
                <a:effectLst>
                  <a:outerShdw blurRad="38100" dist="38100" dir="2700000" algn="tl">
                    <a:srgbClr val="000000"/>
                  </a:outerShdw>
                </a:effectLst>
                <a:latin typeface="Arial" charset="0"/>
              </a:rPr>
              <a:t>P(E)</a:t>
            </a:r>
            <a:r>
              <a:rPr lang="zh-CN" altLang="en-US" dirty="0">
                <a:effectLst>
                  <a:outerShdw blurRad="38100" dist="38100" dir="2700000" algn="tl">
                    <a:srgbClr val="000000"/>
                  </a:outerShdw>
                </a:effectLst>
                <a:latin typeface="Arial" charset="0"/>
              </a:rPr>
              <a:t>在主程序中的返回地址送入返回栈中</a:t>
            </a:r>
          </a:p>
        </p:txBody>
      </p:sp>
      <p:grpSp>
        <p:nvGrpSpPr>
          <p:cNvPr id="60422" name="Group 8"/>
          <p:cNvGrpSpPr>
            <a:grpSpLocks/>
          </p:cNvGrpSpPr>
          <p:nvPr/>
        </p:nvGrpSpPr>
        <p:grpSpPr bwMode="auto">
          <a:xfrm>
            <a:off x="7427913" y="692150"/>
            <a:ext cx="2989262" cy="5138738"/>
            <a:chOff x="3492" y="737"/>
            <a:chExt cx="2268" cy="3583"/>
          </a:xfrm>
          <a:noFill/>
        </p:grpSpPr>
        <p:sp>
          <p:nvSpPr>
            <p:cNvPr id="60432" name="AutoShape 9"/>
            <p:cNvSpPr>
              <a:spLocks noChangeArrowheads="1"/>
            </p:cNvSpPr>
            <p:nvPr/>
          </p:nvSpPr>
          <p:spPr bwMode="auto">
            <a:xfrm>
              <a:off x="4762" y="737"/>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sz="1600" b="0">
                <a:solidFill>
                  <a:srgbClr val="4F0EF2"/>
                </a:solidFill>
              </a:endParaRPr>
            </a:p>
          </p:txBody>
        </p:sp>
        <p:sp>
          <p:nvSpPr>
            <p:cNvPr id="199690" name="Rectangle 10"/>
            <p:cNvSpPr>
              <a:spLocks noChangeArrowheads="1"/>
            </p:cNvSpPr>
            <p:nvPr/>
          </p:nvSpPr>
          <p:spPr bwMode="auto">
            <a:xfrm>
              <a:off x="4490" y="1021"/>
              <a:ext cx="771" cy="246"/>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SCIN</a:t>
              </a:r>
            </a:p>
          </p:txBody>
        </p:sp>
        <p:sp>
          <p:nvSpPr>
            <p:cNvPr id="199691" name="Line 11"/>
            <p:cNvSpPr>
              <a:spLocks noChangeShapeType="1"/>
            </p:cNvSpPr>
            <p:nvPr/>
          </p:nvSpPr>
          <p:spPr bwMode="auto">
            <a:xfrm>
              <a:off x="4853" y="1271"/>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692" name="Text Box 12"/>
            <p:cNvSpPr txBox="1">
              <a:spLocks noChangeArrowheads="1"/>
            </p:cNvSpPr>
            <p:nvPr/>
          </p:nvSpPr>
          <p:spPr bwMode="auto">
            <a:xfrm>
              <a:off x="4490" y="1433"/>
              <a:ext cx="772" cy="256"/>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ch=e?</a:t>
              </a:r>
            </a:p>
          </p:txBody>
        </p:sp>
        <p:sp>
          <p:nvSpPr>
            <p:cNvPr id="199693" name="Text Box 13"/>
            <p:cNvSpPr txBox="1">
              <a:spLocks noChangeArrowheads="1"/>
            </p:cNvSpPr>
            <p:nvPr/>
          </p:nvSpPr>
          <p:spPr bwMode="auto">
            <a:xfrm>
              <a:off x="4581" y="778"/>
              <a:ext cx="181"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1</a:t>
              </a:r>
            </a:p>
          </p:txBody>
        </p:sp>
        <p:sp>
          <p:nvSpPr>
            <p:cNvPr id="199694" name="Text Box 14"/>
            <p:cNvSpPr txBox="1">
              <a:spLocks noChangeArrowheads="1"/>
            </p:cNvSpPr>
            <p:nvPr/>
          </p:nvSpPr>
          <p:spPr bwMode="auto">
            <a:xfrm>
              <a:off x="4581" y="1267"/>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2</a:t>
              </a:r>
            </a:p>
          </p:txBody>
        </p:sp>
        <p:sp>
          <p:nvSpPr>
            <p:cNvPr id="199695" name="Line 15"/>
            <p:cNvSpPr>
              <a:spLocks noChangeShapeType="1"/>
            </p:cNvSpPr>
            <p:nvPr/>
          </p:nvSpPr>
          <p:spPr bwMode="auto">
            <a:xfrm flipH="1">
              <a:off x="4354" y="1632"/>
              <a:ext cx="454"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696" name="Rectangle 16"/>
            <p:cNvSpPr>
              <a:spLocks noChangeArrowheads="1"/>
            </p:cNvSpPr>
            <p:nvPr/>
          </p:nvSpPr>
          <p:spPr bwMode="auto">
            <a:xfrm>
              <a:off x="3991" y="1877"/>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READ</a:t>
              </a:r>
            </a:p>
          </p:txBody>
        </p:sp>
        <p:sp>
          <p:nvSpPr>
            <p:cNvPr id="199697" name="Line 17"/>
            <p:cNvSpPr>
              <a:spLocks noChangeShapeType="1"/>
            </p:cNvSpPr>
            <p:nvPr/>
          </p:nvSpPr>
          <p:spPr bwMode="auto">
            <a:xfrm>
              <a:off x="4354" y="2121"/>
              <a:ext cx="0" cy="206"/>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698" name="Rectangle 18"/>
            <p:cNvSpPr>
              <a:spLocks noChangeArrowheads="1"/>
            </p:cNvSpPr>
            <p:nvPr/>
          </p:nvSpPr>
          <p:spPr bwMode="auto">
            <a:xfrm>
              <a:off x="3991" y="2325"/>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P(B)</a:t>
              </a:r>
            </a:p>
          </p:txBody>
        </p:sp>
        <p:sp>
          <p:nvSpPr>
            <p:cNvPr id="199699" name="Line 19"/>
            <p:cNvSpPr>
              <a:spLocks noChangeShapeType="1"/>
            </p:cNvSpPr>
            <p:nvPr/>
          </p:nvSpPr>
          <p:spPr bwMode="auto">
            <a:xfrm>
              <a:off x="4354" y="25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700" name="Text Box 20"/>
            <p:cNvSpPr txBox="1">
              <a:spLocks noChangeArrowheads="1"/>
            </p:cNvSpPr>
            <p:nvPr/>
          </p:nvSpPr>
          <p:spPr bwMode="auto">
            <a:xfrm>
              <a:off x="3989" y="2732"/>
              <a:ext cx="772" cy="258"/>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ch=a?</a:t>
              </a:r>
            </a:p>
          </p:txBody>
        </p:sp>
        <p:sp>
          <p:nvSpPr>
            <p:cNvPr id="199701" name="Line 21"/>
            <p:cNvSpPr>
              <a:spLocks noChangeShapeType="1"/>
            </p:cNvSpPr>
            <p:nvPr/>
          </p:nvSpPr>
          <p:spPr bwMode="auto">
            <a:xfrm>
              <a:off x="4898" y="1632"/>
              <a:ext cx="500"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702" name="Rectangle 22"/>
            <p:cNvSpPr>
              <a:spLocks noChangeArrowheads="1"/>
            </p:cNvSpPr>
            <p:nvPr/>
          </p:nvSpPr>
          <p:spPr bwMode="auto">
            <a:xfrm>
              <a:off x="4989" y="1877"/>
              <a:ext cx="771" cy="244"/>
            </a:xfrm>
            <a:prstGeom prst="rect">
              <a:avLst/>
            </a:prstGeom>
            <a:grpFill/>
            <a:ln w="9525">
              <a:no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ERROR</a:t>
              </a:r>
            </a:p>
          </p:txBody>
        </p:sp>
        <p:sp>
          <p:nvSpPr>
            <p:cNvPr id="199703" name="Line 23"/>
            <p:cNvSpPr>
              <a:spLocks noChangeShapeType="1"/>
            </p:cNvSpPr>
            <p:nvPr/>
          </p:nvSpPr>
          <p:spPr bwMode="auto">
            <a:xfrm flipH="1">
              <a:off x="3855" y="293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704" name="Rectangle 24"/>
            <p:cNvSpPr>
              <a:spLocks noChangeArrowheads="1"/>
            </p:cNvSpPr>
            <p:nvPr/>
          </p:nvSpPr>
          <p:spPr bwMode="auto">
            <a:xfrm>
              <a:off x="3492" y="3180"/>
              <a:ext cx="771" cy="245"/>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READ</a:t>
              </a:r>
            </a:p>
          </p:txBody>
        </p:sp>
        <p:sp>
          <p:nvSpPr>
            <p:cNvPr id="199705" name="Line 25"/>
            <p:cNvSpPr>
              <a:spLocks noChangeShapeType="1"/>
            </p:cNvSpPr>
            <p:nvPr/>
          </p:nvSpPr>
          <p:spPr bwMode="auto">
            <a:xfrm>
              <a:off x="3855" y="3425"/>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706" name="Rectangle 26"/>
            <p:cNvSpPr>
              <a:spLocks noChangeArrowheads="1"/>
            </p:cNvSpPr>
            <p:nvPr/>
          </p:nvSpPr>
          <p:spPr bwMode="auto">
            <a:xfrm>
              <a:off x="3492" y="3628"/>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P(A)</a:t>
              </a:r>
            </a:p>
          </p:txBody>
        </p:sp>
        <p:sp>
          <p:nvSpPr>
            <p:cNvPr id="199707" name="Line 27"/>
            <p:cNvSpPr>
              <a:spLocks noChangeShapeType="1"/>
            </p:cNvSpPr>
            <p:nvPr/>
          </p:nvSpPr>
          <p:spPr bwMode="auto">
            <a:xfrm>
              <a:off x="4399" y="2936"/>
              <a:ext cx="499"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708" name="Rectangle 28"/>
            <p:cNvSpPr>
              <a:spLocks noChangeArrowheads="1"/>
            </p:cNvSpPr>
            <p:nvPr/>
          </p:nvSpPr>
          <p:spPr bwMode="auto">
            <a:xfrm>
              <a:off x="4490" y="3180"/>
              <a:ext cx="771" cy="245"/>
            </a:xfrm>
            <a:prstGeom prst="rect">
              <a:avLst/>
            </a:prstGeom>
            <a:grpFill/>
            <a:ln w="9525">
              <a:no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ERROR</a:t>
              </a:r>
            </a:p>
          </p:txBody>
        </p:sp>
        <p:sp>
          <p:nvSpPr>
            <p:cNvPr id="199709" name="Line 29"/>
            <p:cNvSpPr>
              <a:spLocks noChangeShapeType="1"/>
            </p:cNvSpPr>
            <p:nvPr/>
          </p:nvSpPr>
          <p:spPr bwMode="auto">
            <a:xfrm>
              <a:off x="3855" y="3872"/>
              <a:ext cx="0" cy="20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710" name="Rectangle 30"/>
            <p:cNvSpPr>
              <a:spLocks noChangeArrowheads="1"/>
            </p:cNvSpPr>
            <p:nvPr/>
          </p:nvSpPr>
          <p:spPr bwMode="auto">
            <a:xfrm>
              <a:off x="3492" y="4076"/>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SCOUT</a:t>
              </a:r>
            </a:p>
          </p:txBody>
        </p:sp>
        <p:sp>
          <p:nvSpPr>
            <p:cNvPr id="199711" name="Text Box 31"/>
            <p:cNvSpPr txBox="1">
              <a:spLocks noChangeArrowheads="1"/>
            </p:cNvSpPr>
            <p:nvPr/>
          </p:nvSpPr>
          <p:spPr bwMode="auto">
            <a:xfrm>
              <a:off x="4399" y="154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a:t>
              </a:r>
            </a:p>
          </p:txBody>
        </p:sp>
        <p:sp>
          <p:nvSpPr>
            <p:cNvPr id="199712" name="Text Box 32"/>
            <p:cNvSpPr txBox="1">
              <a:spLocks noChangeArrowheads="1"/>
            </p:cNvSpPr>
            <p:nvPr/>
          </p:nvSpPr>
          <p:spPr bwMode="auto">
            <a:xfrm>
              <a:off x="5170" y="1553"/>
              <a:ext cx="182" cy="236"/>
            </a:xfrm>
            <a:prstGeom prst="rect">
              <a:avLst/>
            </a:prstGeom>
            <a:grpFill/>
            <a:ln w="9525" algn="ctr">
              <a:noFill/>
              <a:miter lim="800000"/>
              <a:headEnd/>
              <a:tailEnd/>
            </a:ln>
            <a:effectLst/>
          </p:spPr>
          <p:txBody>
            <a:bodyPr>
              <a:spAutoFit/>
            </a:bodyPr>
            <a:lstStyle/>
            <a:p>
              <a:pPr>
                <a:spcBef>
                  <a:spcPct val="50000"/>
                </a:spcBef>
                <a:defRPr/>
              </a:pPr>
              <a:r>
                <a:rPr lang="en-US" altLang="zh-CN" sz="1600">
                  <a:effectLst>
                    <a:outerShdw blurRad="38100" dist="38100" dir="2700000" algn="tl">
                      <a:srgbClr val="000000"/>
                    </a:outerShdw>
                  </a:effectLst>
                  <a:latin typeface="Arial" charset="0"/>
                  <a:cs typeface="Arial" charset="0"/>
                </a:rPr>
                <a:t>≠</a:t>
              </a:r>
            </a:p>
          </p:txBody>
        </p:sp>
        <p:sp>
          <p:nvSpPr>
            <p:cNvPr id="199713" name="Text Box 33"/>
            <p:cNvSpPr txBox="1">
              <a:spLocks noChangeArrowheads="1"/>
            </p:cNvSpPr>
            <p:nvPr/>
          </p:nvSpPr>
          <p:spPr bwMode="auto">
            <a:xfrm>
              <a:off x="3900" y="286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a:t>
              </a:r>
            </a:p>
          </p:txBody>
        </p:sp>
        <p:sp>
          <p:nvSpPr>
            <p:cNvPr id="199714" name="Text Box 34"/>
            <p:cNvSpPr txBox="1">
              <a:spLocks noChangeArrowheads="1"/>
            </p:cNvSpPr>
            <p:nvPr/>
          </p:nvSpPr>
          <p:spPr bwMode="auto">
            <a:xfrm>
              <a:off x="4627" y="2869"/>
              <a:ext cx="182" cy="235"/>
            </a:xfrm>
            <a:prstGeom prst="rect">
              <a:avLst/>
            </a:prstGeom>
            <a:grpFill/>
            <a:ln w="9525" algn="ctr">
              <a:noFill/>
              <a:miter lim="800000"/>
              <a:headEnd/>
              <a:tailEnd/>
            </a:ln>
            <a:effectLst/>
          </p:spPr>
          <p:txBody>
            <a:bodyPr>
              <a:spAutoFit/>
            </a:bodyPr>
            <a:lstStyle/>
            <a:p>
              <a:pPr>
                <a:spcBef>
                  <a:spcPct val="50000"/>
                </a:spcBef>
                <a:defRPr/>
              </a:pPr>
              <a:r>
                <a:rPr lang="en-US" altLang="zh-CN" sz="1600">
                  <a:effectLst>
                    <a:outerShdw blurRad="38100" dist="38100" dir="2700000" algn="tl">
                      <a:srgbClr val="000000"/>
                    </a:outerShdw>
                  </a:effectLst>
                  <a:latin typeface="Arial" charset="0"/>
                  <a:cs typeface="Arial" charset="0"/>
                </a:rPr>
                <a:t>≠</a:t>
              </a:r>
            </a:p>
          </p:txBody>
        </p:sp>
        <p:sp>
          <p:nvSpPr>
            <p:cNvPr id="199715" name="Text Box 35"/>
            <p:cNvSpPr txBox="1">
              <a:spLocks noChangeArrowheads="1"/>
            </p:cNvSpPr>
            <p:nvPr/>
          </p:nvSpPr>
          <p:spPr bwMode="auto">
            <a:xfrm>
              <a:off x="4580"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3</a:t>
              </a:r>
            </a:p>
          </p:txBody>
        </p:sp>
        <p:sp>
          <p:nvSpPr>
            <p:cNvPr id="199716" name="Text Box 36"/>
            <p:cNvSpPr txBox="1">
              <a:spLocks noChangeArrowheads="1"/>
            </p:cNvSpPr>
            <p:nvPr/>
          </p:nvSpPr>
          <p:spPr bwMode="auto">
            <a:xfrm>
              <a:off x="4989"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4</a:t>
              </a:r>
            </a:p>
          </p:txBody>
        </p:sp>
        <p:sp>
          <p:nvSpPr>
            <p:cNvPr id="199717" name="Text Box 37"/>
            <p:cNvSpPr txBox="1">
              <a:spLocks noChangeArrowheads="1"/>
            </p:cNvSpPr>
            <p:nvPr/>
          </p:nvSpPr>
          <p:spPr bwMode="auto">
            <a:xfrm>
              <a:off x="4127" y="255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5</a:t>
              </a:r>
            </a:p>
          </p:txBody>
        </p:sp>
        <p:sp>
          <p:nvSpPr>
            <p:cNvPr id="199718" name="Text Box 38"/>
            <p:cNvSpPr txBox="1">
              <a:spLocks noChangeArrowheads="1"/>
            </p:cNvSpPr>
            <p:nvPr/>
          </p:nvSpPr>
          <p:spPr bwMode="auto">
            <a:xfrm>
              <a:off x="3673" y="2914"/>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6</a:t>
              </a:r>
            </a:p>
          </p:txBody>
        </p:sp>
        <p:sp>
          <p:nvSpPr>
            <p:cNvPr id="199719" name="Text Box 39"/>
            <p:cNvSpPr txBox="1">
              <a:spLocks noChangeArrowheads="1"/>
            </p:cNvSpPr>
            <p:nvPr/>
          </p:nvSpPr>
          <p:spPr bwMode="auto">
            <a:xfrm>
              <a:off x="3582" y="3413"/>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7</a:t>
              </a:r>
            </a:p>
          </p:txBody>
        </p:sp>
        <p:sp>
          <p:nvSpPr>
            <p:cNvPr id="199720" name="Text Box 40"/>
            <p:cNvSpPr txBox="1">
              <a:spLocks noChangeArrowheads="1"/>
            </p:cNvSpPr>
            <p:nvPr/>
          </p:nvSpPr>
          <p:spPr bwMode="auto">
            <a:xfrm>
              <a:off x="3582" y="382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8</a:t>
              </a:r>
            </a:p>
          </p:txBody>
        </p:sp>
      </p:grpSp>
      <p:sp>
        <p:nvSpPr>
          <p:cNvPr id="199721" name="Rectangle 41"/>
          <p:cNvSpPr>
            <a:spLocks noChangeArrowheads="1"/>
          </p:cNvSpPr>
          <p:nvPr/>
        </p:nvSpPr>
        <p:spPr bwMode="auto">
          <a:xfrm>
            <a:off x="7239000" y="304801"/>
            <a:ext cx="16764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effectLst>
                  <a:outerShdw blurRad="38100" dist="38100" dir="2700000" algn="tl">
                    <a:srgbClr val="000000"/>
                  </a:outerShdw>
                </a:effectLst>
                <a:latin typeface="Arial" charset="0"/>
              </a:rPr>
              <a:t>子程序</a:t>
            </a:r>
            <a:r>
              <a:rPr lang="en-US" altLang="zh-CN">
                <a:solidFill>
                  <a:srgbClr val="FF3399"/>
                </a:solidFill>
                <a:effectLst>
                  <a:outerShdw blurRad="38100" dist="38100" dir="2700000" algn="tl">
                    <a:srgbClr val="000000"/>
                  </a:outerShdw>
                </a:effectLst>
                <a:latin typeface="Arial" charset="0"/>
              </a:rPr>
              <a:t>P(E)</a:t>
            </a:r>
          </a:p>
        </p:txBody>
      </p:sp>
      <p:sp>
        <p:nvSpPr>
          <p:cNvPr id="199732" name="Rectangle 52"/>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r>
              <a:rPr lang="zh-CN" altLang="en-US">
                <a:effectLst>
                  <a:outerShdw blurRad="38100" dist="38100" dir="2700000" algn="tl">
                    <a:srgbClr val="000000"/>
                  </a:outerShdw>
                </a:effectLst>
              </a:rPr>
              <a:t>主返 </a:t>
            </a: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en-US" altLang="zh-CN">
              <a:effectLst>
                <a:outerShdw blurRad="38100" dist="38100" dir="2700000" algn="tl">
                  <a:srgbClr val="000000"/>
                </a:outerShdw>
              </a:effectLst>
            </a:endParaRPr>
          </a:p>
        </p:txBody>
      </p:sp>
      <p:sp>
        <p:nvSpPr>
          <p:cNvPr id="199733" name="Line 53"/>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734" name="Line 54"/>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735" name="Line 55"/>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736" name="Text Box 56"/>
          <p:cNvSpPr txBox="1">
            <a:spLocks noChangeArrowheads="1"/>
          </p:cNvSpPr>
          <p:nvPr/>
        </p:nvSpPr>
        <p:spPr bwMode="auto">
          <a:xfrm>
            <a:off x="2459039" y="3817938"/>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TOP</a:t>
            </a:r>
            <a:r>
              <a:rPr lang="en-US" altLang="zh-CN">
                <a:effectLst>
                  <a:outerShdw blurRad="38100" dist="38100" dir="2700000" algn="tl">
                    <a:srgbClr val="000000"/>
                  </a:outerShdw>
                </a:effectLst>
                <a:latin typeface="Arial" charset="0"/>
                <a:cs typeface="Arial" charset="0"/>
              </a:rPr>
              <a:t>→</a:t>
            </a:r>
          </a:p>
        </p:txBody>
      </p:sp>
      <p:sp>
        <p:nvSpPr>
          <p:cNvPr id="199737" name="Line 57"/>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738" name="Line 58"/>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739" name="Line 59"/>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60468" name="Rectangle 52"/>
          <p:cNvSpPr>
            <a:spLocks noChangeArrowheads="1"/>
          </p:cNvSpPr>
          <p:nvPr/>
        </p:nvSpPr>
        <p:spPr bwMode="auto">
          <a:xfrm>
            <a:off x="4979988" y="441326"/>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effectLst>
                  <a:outerShdw blurRad="38100" dist="38100" dir="2700000" algn="tl">
                    <a:srgbClr val="000000"/>
                  </a:outerShdw>
                </a:effectLst>
              </a:rPr>
              <a:t>#</a:t>
            </a:r>
            <a:endParaRPr lang="zh-CN" altLang="en-US">
              <a:effectLst>
                <a:outerShdw blurRad="38100" dist="38100" dir="2700000" algn="tl">
                  <a:srgbClr val="000000"/>
                </a:outerShdw>
              </a:effectLst>
            </a:endParaRPr>
          </a:p>
        </p:txBody>
      </p:sp>
    </p:spTree>
    <p:extLst>
      <p:ext uri="{BB962C8B-B14F-4D97-AF65-F5344CB8AC3E}">
        <p14:creationId xmlns:p14="http://schemas.microsoft.com/office/powerpoint/2010/main" val="26700840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561451F6-2D45-477F-A0FD-4657D6516D12}" type="slidenum">
              <a:rPr lang="en-US" altLang="zh-CN"/>
              <a:pPr eaLnBrk="1" hangingPunct="1"/>
              <a:t>13</a:t>
            </a:fld>
            <a:endParaRPr lang="en-US" altLang="zh-CN"/>
          </a:p>
        </p:txBody>
      </p:sp>
      <p:grpSp>
        <p:nvGrpSpPr>
          <p:cNvPr id="61443" name="Group 2"/>
          <p:cNvGrpSpPr>
            <a:grpSpLocks/>
          </p:cNvGrpSpPr>
          <p:nvPr/>
        </p:nvGrpSpPr>
        <p:grpSpPr bwMode="auto">
          <a:xfrm>
            <a:off x="2424114" y="333376"/>
            <a:ext cx="503237" cy="1223963"/>
            <a:chOff x="159" y="981"/>
            <a:chExt cx="317" cy="771"/>
          </a:xfrm>
          <a:noFill/>
        </p:grpSpPr>
        <p:sp>
          <p:nvSpPr>
            <p:cNvPr id="200707"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08"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09"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a:t>
              </a:r>
            </a:p>
          </p:txBody>
        </p:sp>
      </p:grpSp>
      <p:sp>
        <p:nvSpPr>
          <p:cNvPr id="200710"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00711" name="Rectangle 7"/>
          <p:cNvSpPr>
            <a:spLocks noChangeArrowheads="1"/>
          </p:cNvSpPr>
          <p:nvPr/>
        </p:nvSpPr>
        <p:spPr bwMode="auto">
          <a:xfrm>
            <a:off x="1847850" y="1773238"/>
            <a:ext cx="5126038" cy="641350"/>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3)</a:t>
            </a:r>
            <a:r>
              <a:rPr lang="en-US" altLang="zh-CN" dirty="0">
                <a:solidFill>
                  <a:srgbClr val="FFC000"/>
                </a:solidFill>
                <a:effectLst>
                  <a:outerShdw blurRad="38100" dist="38100" dir="2700000" algn="tl">
                    <a:srgbClr val="000000"/>
                  </a:outerShdw>
                </a:effectLst>
                <a:latin typeface="Arial" charset="0"/>
              </a:rPr>
              <a:t> </a:t>
            </a:r>
            <a:r>
              <a:rPr lang="zh-CN" altLang="en-US" dirty="0">
                <a:effectLst>
                  <a:outerShdw blurRad="38100" dist="38100" dir="2700000" algn="tl">
                    <a:srgbClr val="000000"/>
                  </a:outerShdw>
                </a:effectLst>
                <a:latin typeface="Arial" charset="0"/>
              </a:rPr>
              <a:t>执行</a:t>
            </a:r>
            <a:r>
              <a:rPr lang="en-US" altLang="zh-CN" dirty="0">
                <a:effectLst>
                  <a:outerShdw blurRad="38100" dist="38100" dir="2700000" algn="tl">
                    <a:srgbClr val="000000"/>
                  </a:outerShdw>
                </a:effectLst>
                <a:latin typeface="Arial" charset="0"/>
              </a:rPr>
              <a:t>P(E)</a:t>
            </a:r>
            <a:r>
              <a:rPr lang="zh-CN" altLang="en-US" dirty="0">
                <a:effectLst>
                  <a:outerShdw blurRad="38100" dist="38100" dir="2700000" algn="tl">
                    <a:srgbClr val="000000"/>
                  </a:outerShdw>
                </a:effectLst>
                <a:latin typeface="Arial" charset="0"/>
              </a:rPr>
              <a:t>子程序，首先判断</a:t>
            </a:r>
            <a:r>
              <a:rPr lang="en-US" altLang="zh-CN" dirty="0" err="1">
                <a:effectLst>
                  <a:outerShdw blurRad="38100" dist="38100" dir="2700000" algn="tl">
                    <a:srgbClr val="000000"/>
                  </a:outerShdw>
                </a:effectLst>
                <a:latin typeface="Arial" charset="0"/>
              </a:rPr>
              <a:t>ch</a:t>
            </a:r>
            <a:r>
              <a:rPr lang="en-US" altLang="zh-CN" dirty="0">
                <a:effectLst>
                  <a:outerShdw blurRad="38100" dist="38100" dir="2700000" algn="tl">
                    <a:srgbClr val="000000"/>
                  </a:outerShdw>
                </a:effectLst>
                <a:latin typeface="Arial" charset="0"/>
              </a:rPr>
              <a:t>?</a:t>
            </a:r>
            <a:r>
              <a:rPr lang="zh-CN" altLang="en-US" dirty="0">
                <a:effectLst>
                  <a:outerShdw blurRad="38100" dist="38100" dir="2700000" algn="tl">
                    <a:srgbClr val="000000"/>
                  </a:outerShdw>
                </a:effectLst>
                <a:latin typeface="Arial" charset="0"/>
              </a:rPr>
              <a:t>＝</a:t>
            </a:r>
            <a:r>
              <a:rPr lang="en-US" altLang="zh-CN" dirty="0">
                <a:effectLst>
                  <a:outerShdw blurRad="38100" dist="38100" dir="2700000" algn="tl">
                    <a:srgbClr val="000000"/>
                  </a:outerShdw>
                </a:effectLst>
                <a:latin typeface="Arial" charset="0"/>
              </a:rPr>
              <a:t>e</a:t>
            </a:r>
            <a:r>
              <a:rPr lang="zh-CN" altLang="en-US" dirty="0">
                <a:effectLst>
                  <a:outerShdw blurRad="38100" dist="38100" dir="2700000" algn="tl">
                    <a:srgbClr val="000000"/>
                  </a:outerShdw>
                </a:effectLst>
                <a:latin typeface="Arial" charset="0"/>
              </a:rPr>
              <a:t>，现在</a:t>
            </a:r>
            <a:r>
              <a:rPr lang="en-US" altLang="zh-CN" dirty="0" err="1">
                <a:effectLst>
                  <a:outerShdw blurRad="38100" dist="38100" dir="2700000" algn="tl">
                    <a:srgbClr val="000000"/>
                  </a:outerShdw>
                </a:effectLst>
                <a:latin typeface="Arial" charset="0"/>
              </a:rPr>
              <a:t>ch</a:t>
            </a:r>
            <a:r>
              <a:rPr lang="zh-CN" altLang="en-US" dirty="0">
                <a:effectLst>
                  <a:outerShdw blurRad="38100" dist="38100" dir="2700000" algn="tl">
                    <a:srgbClr val="000000"/>
                  </a:outerShdw>
                </a:effectLst>
                <a:latin typeface="Arial" charset="0"/>
              </a:rPr>
              <a:t>＝ </a:t>
            </a:r>
            <a:r>
              <a:rPr lang="en-US" altLang="zh-CN" dirty="0">
                <a:effectLst>
                  <a:outerShdw blurRad="38100" dist="38100" dir="2700000" algn="tl">
                    <a:srgbClr val="000000"/>
                  </a:outerShdw>
                </a:effectLst>
                <a:latin typeface="Arial" charset="0"/>
              </a:rPr>
              <a:t>'e'</a:t>
            </a:r>
            <a:r>
              <a:rPr lang="zh-CN" altLang="en-US" dirty="0">
                <a:effectLst>
                  <a:outerShdw blurRad="38100" dist="38100" dir="2700000" algn="tl">
                    <a:srgbClr val="000000"/>
                  </a:outerShdw>
                </a:effectLst>
                <a:latin typeface="Arial" charset="0"/>
              </a:rPr>
              <a:t>，接着读入下一个字符。</a:t>
            </a:r>
          </a:p>
        </p:txBody>
      </p:sp>
      <p:grpSp>
        <p:nvGrpSpPr>
          <p:cNvPr id="61446" name="Group 8"/>
          <p:cNvGrpSpPr>
            <a:grpSpLocks/>
          </p:cNvGrpSpPr>
          <p:nvPr/>
        </p:nvGrpSpPr>
        <p:grpSpPr bwMode="auto">
          <a:xfrm>
            <a:off x="7427913" y="692150"/>
            <a:ext cx="2989262" cy="5138738"/>
            <a:chOff x="3492" y="737"/>
            <a:chExt cx="2268" cy="3583"/>
          </a:xfrm>
          <a:noFill/>
        </p:grpSpPr>
        <p:sp>
          <p:nvSpPr>
            <p:cNvPr id="61456" name="AutoShape 9"/>
            <p:cNvSpPr>
              <a:spLocks noChangeArrowheads="1"/>
            </p:cNvSpPr>
            <p:nvPr/>
          </p:nvSpPr>
          <p:spPr bwMode="auto">
            <a:xfrm>
              <a:off x="4762" y="737"/>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sz="1600" b="0">
                <a:solidFill>
                  <a:srgbClr val="4F0EF2"/>
                </a:solidFill>
              </a:endParaRPr>
            </a:p>
          </p:txBody>
        </p:sp>
        <p:sp>
          <p:nvSpPr>
            <p:cNvPr id="200714" name="Rectangle 10"/>
            <p:cNvSpPr>
              <a:spLocks noChangeArrowheads="1"/>
            </p:cNvSpPr>
            <p:nvPr/>
          </p:nvSpPr>
          <p:spPr bwMode="auto">
            <a:xfrm>
              <a:off x="4490" y="1021"/>
              <a:ext cx="771" cy="246"/>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SCIN</a:t>
              </a:r>
            </a:p>
          </p:txBody>
        </p:sp>
        <p:sp>
          <p:nvSpPr>
            <p:cNvPr id="200715" name="Line 11"/>
            <p:cNvSpPr>
              <a:spLocks noChangeShapeType="1"/>
            </p:cNvSpPr>
            <p:nvPr/>
          </p:nvSpPr>
          <p:spPr bwMode="auto">
            <a:xfrm>
              <a:off x="4853" y="1271"/>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16" name="Text Box 12"/>
            <p:cNvSpPr txBox="1">
              <a:spLocks noChangeArrowheads="1"/>
            </p:cNvSpPr>
            <p:nvPr/>
          </p:nvSpPr>
          <p:spPr bwMode="auto">
            <a:xfrm>
              <a:off x="4490" y="1433"/>
              <a:ext cx="772" cy="256"/>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ch=e?</a:t>
              </a:r>
            </a:p>
          </p:txBody>
        </p:sp>
        <p:sp>
          <p:nvSpPr>
            <p:cNvPr id="200717" name="Text Box 13"/>
            <p:cNvSpPr txBox="1">
              <a:spLocks noChangeArrowheads="1"/>
            </p:cNvSpPr>
            <p:nvPr/>
          </p:nvSpPr>
          <p:spPr bwMode="auto">
            <a:xfrm>
              <a:off x="4581" y="778"/>
              <a:ext cx="181"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1</a:t>
              </a:r>
            </a:p>
          </p:txBody>
        </p:sp>
        <p:sp>
          <p:nvSpPr>
            <p:cNvPr id="200718" name="Text Box 14"/>
            <p:cNvSpPr txBox="1">
              <a:spLocks noChangeArrowheads="1"/>
            </p:cNvSpPr>
            <p:nvPr/>
          </p:nvSpPr>
          <p:spPr bwMode="auto">
            <a:xfrm>
              <a:off x="4581" y="1267"/>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2</a:t>
              </a:r>
            </a:p>
          </p:txBody>
        </p:sp>
        <p:sp>
          <p:nvSpPr>
            <p:cNvPr id="200719" name="Line 15"/>
            <p:cNvSpPr>
              <a:spLocks noChangeShapeType="1"/>
            </p:cNvSpPr>
            <p:nvPr/>
          </p:nvSpPr>
          <p:spPr bwMode="auto">
            <a:xfrm flipH="1">
              <a:off x="4354" y="1632"/>
              <a:ext cx="454"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20" name="Rectangle 16"/>
            <p:cNvSpPr>
              <a:spLocks noChangeArrowheads="1"/>
            </p:cNvSpPr>
            <p:nvPr/>
          </p:nvSpPr>
          <p:spPr bwMode="auto">
            <a:xfrm>
              <a:off x="3991" y="1877"/>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READ</a:t>
              </a:r>
            </a:p>
          </p:txBody>
        </p:sp>
        <p:sp>
          <p:nvSpPr>
            <p:cNvPr id="200721" name="Line 17"/>
            <p:cNvSpPr>
              <a:spLocks noChangeShapeType="1"/>
            </p:cNvSpPr>
            <p:nvPr/>
          </p:nvSpPr>
          <p:spPr bwMode="auto">
            <a:xfrm>
              <a:off x="4354" y="2121"/>
              <a:ext cx="0" cy="206"/>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22" name="Rectangle 18"/>
            <p:cNvSpPr>
              <a:spLocks noChangeArrowheads="1"/>
            </p:cNvSpPr>
            <p:nvPr/>
          </p:nvSpPr>
          <p:spPr bwMode="auto">
            <a:xfrm>
              <a:off x="3991" y="2325"/>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P(B)</a:t>
              </a:r>
            </a:p>
          </p:txBody>
        </p:sp>
        <p:sp>
          <p:nvSpPr>
            <p:cNvPr id="200723" name="Line 19"/>
            <p:cNvSpPr>
              <a:spLocks noChangeShapeType="1"/>
            </p:cNvSpPr>
            <p:nvPr/>
          </p:nvSpPr>
          <p:spPr bwMode="auto">
            <a:xfrm>
              <a:off x="4354" y="25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24" name="Text Box 20"/>
            <p:cNvSpPr txBox="1">
              <a:spLocks noChangeArrowheads="1"/>
            </p:cNvSpPr>
            <p:nvPr/>
          </p:nvSpPr>
          <p:spPr bwMode="auto">
            <a:xfrm>
              <a:off x="3989" y="2732"/>
              <a:ext cx="772" cy="258"/>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ch=a?</a:t>
              </a:r>
            </a:p>
          </p:txBody>
        </p:sp>
        <p:sp>
          <p:nvSpPr>
            <p:cNvPr id="200725" name="Line 21"/>
            <p:cNvSpPr>
              <a:spLocks noChangeShapeType="1"/>
            </p:cNvSpPr>
            <p:nvPr/>
          </p:nvSpPr>
          <p:spPr bwMode="auto">
            <a:xfrm>
              <a:off x="4898" y="1632"/>
              <a:ext cx="500"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26" name="Rectangle 22"/>
            <p:cNvSpPr>
              <a:spLocks noChangeArrowheads="1"/>
            </p:cNvSpPr>
            <p:nvPr/>
          </p:nvSpPr>
          <p:spPr bwMode="auto">
            <a:xfrm>
              <a:off x="4989" y="1877"/>
              <a:ext cx="771" cy="244"/>
            </a:xfrm>
            <a:prstGeom prst="rect">
              <a:avLst/>
            </a:prstGeom>
            <a:grpFill/>
            <a:ln w="9525">
              <a:no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ERROR</a:t>
              </a:r>
            </a:p>
          </p:txBody>
        </p:sp>
        <p:sp>
          <p:nvSpPr>
            <p:cNvPr id="200727" name="Line 23"/>
            <p:cNvSpPr>
              <a:spLocks noChangeShapeType="1"/>
            </p:cNvSpPr>
            <p:nvPr/>
          </p:nvSpPr>
          <p:spPr bwMode="auto">
            <a:xfrm flipH="1">
              <a:off x="3855" y="293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28" name="Rectangle 24"/>
            <p:cNvSpPr>
              <a:spLocks noChangeArrowheads="1"/>
            </p:cNvSpPr>
            <p:nvPr/>
          </p:nvSpPr>
          <p:spPr bwMode="auto">
            <a:xfrm>
              <a:off x="3492" y="3180"/>
              <a:ext cx="771" cy="245"/>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READ</a:t>
              </a:r>
            </a:p>
          </p:txBody>
        </p:sp>
        <p:sp>
          <p:nvSpPr>
            <p:cNvPr id="200729" name="Line 25"/>
            <p:cNvSpPr>
              <a:spLocks noChangeShapeType="1"/>
            </p:cNvSpPr>
            <p:nvPr/>
          </p:nvSpPr>
          <p:spPr bwMode="auto">
            <a:xfrm>
              <a:off x="3855" y="3425"/>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30" name="Rectangle 26"/>
            <p:cNvSpPr>
              <a:spLocks noChangeArrowheads="1"/>
            </p:cNvSpPr>
            <p:nvPr/>
          </p:nvSpPr>
          <p:spPr bwMode="auto">
            <a:xfrm>
              <a:off x="3492" y="3628"/>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P(A)</a:t>
              </a:r>
            </a:p>
          </p:txBody>
        </p:sp>
        <p:sp>
          <p:nvSpPr>
            <p:cNvPr id="200731" name="Line 27"/>
            <p:cNvSpPr>
              <a:spLocks noChangeShapeType="1"/>
            </p:cNvSpPr>
            <p:nvPr/>
          </p:nvSpPr>
          <p:spPr bwMode="auto">
            <a:xfrm>
              <a:off x="4399" y="2936"/>
              <a:ext cx="499"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32" name="Rectangle 28"/>
            <p:cNvSpPr>
              <a:spLocks noChangeArrowheads="1"/>
            </p:cNvSpPr>
            <p:nvPr/>
          </p:nvSpPr>
          <p:spPr bwMode="auto">
            <a:xfrm>
              <a:off x="4490" y="3180"/>
              <a:ext cx="771" cy="245"/>
            </a:xfrm>
            <a:prstGeom prst="rect">
              <a:avLst/>
            </a:prstGeom>
            <a:grpFill/>
            <a:ln w="9525">
              <a:no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ERROR</a:t>
              </a:r>
            </a:p>
          </p:txBody>
        </p:sp>
        <p:sp>
          <p:nvSpPr>
            <p:cNvPr id="200733" name="Line 29"/>
            <p:cNvSpPr>
              <a:spLocks noChangeShapeType="1"/>
            </p:cNvSpPr>
            <p:nvPr/>
          </p:nvSpPr>
          <p:spPr bwMode="auto">
            <a:xfrm>
              <a:off x="3855" y="3872"/>
              <a:ext cx="0" cy="20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34" name="Rectangle 30"/>
            <p:cNvSpPr>
              <a:spLocks noChangeArrowheads="1"/>
            </p:cNvSpPr>
            <p:nvPr/>
          </p:nvSpPr>
          <p:spPr bwMode="auto">
            <a:xfrm>
              <a:off x="3492" y="4076"/>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SCOUT</a:t>
              </a:r>
            </a:p>
          </p:txBody>
        </p:sp>
        <p:sp>
          <p:nvSpPr>
            <p:cNvPr id="200735" name="Text Box 31"/>
            <p:cNvSpPr txBox="1">
              <a:spLocks noChangeArrowheads="1"/>
            </p:cNvSpPr>
            <p:nvPr/>
          </p:nvSpPr>
          <p:spPr bwMode="auto">
            <a:xfrm>
              <a:off x="4399" y="154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a:t>
              </a:r>
            </a:p>
          </p:txBody>
        </p:sp>
        <p:sp>
          <p:nvSpPr>
            <p:cNvPr id="200736" name="Text Box 32"/>
            <p:cNvSpPr txBox="1">
              <a:spLocks noChangeArrowheads="1"/>
            </p:cNvSpPr>
            <p:nvPr/>
          </p:nvSpPr>
          <p:spPr bwMode="auto">
            <a:xfrm>
              <a:off x="5170" y="1553"/>
              <a:ext cx="182" cy="236"/>
            </a:xfrm>
            <a:prstGeom prst="rect">
              <a:avLst/>
            </a:prstGeom>
            <a:grpFill/>
            <a:ln w="9525" algn="ctr">
              <a:noFill/>
              <a:miter lim="800000"/>
              <a:headEnd/>
              <a:tailEnd/>
            </a:ln>
            <a:effectLst/>
          </p:spPr>
          <p:txBody>
            <a:bodyPr>
              <a:spAutoFit/>
            </a:bodyPr>
            <a:lstStyle/>
            <a:p>
              <a:pPr>
                <a:spcBef>
                  <a:spcPct val="50000"/>
                </a:spcBef>
                <a:defRPr/>
              </a:pPr>
              <a:r>
                <a:rPr lang="en-US" altLang="zh-CN" sz="1600">
                  <a:effectLst>
                    <a:outerShdw blurRad="38100" dist="38100" dir="2700000" algn="tl">
                      <a:srgbClr val="000000"/>
                    </a:outerShdw>
                  </a:effectLst>
                  <a:latin typeface="Arial" charset="0"/>
                  <a:cs typeface="Arial" charset="0"/>
                </a:rPr>
                <a:t>≠</a:t>
              </a:r>
            </a:p>
          </p:txBody>
        </p:sp>
        <p:sp>
          <p:nvSpPr>
            <p:cNvPr id="200737" name="Text Box 33"/>
            <p:cNvSpPr txBox="1">
              <a:spLocks noChangeArrowheads="1"/>
            </p:cNvSpPr>
            <p:nvPr/>
          </p:nvSpPr>
          <p:spPr bwMode="auto">
            <a:xfrm>
              <a:off x="3900" y="286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a:t>
              </a:r>
            </a:p>
          </p:txBody>
        </p:sp>
        <p:sp>
          <p:nvSpPr>
            <p:cNvPr id="200738" name="Text Box 34"/>
            <p:cNvSpPr txBox="1">
              <a:spLocks noChangeArrowheads="1"/>
            </p:cNvSpPr>
            <p:nvPr/>
          </p:nvSpPr>
          <p:spPr bwMode="auto">
            <a:xfrm>
              <a:off x="4627" y="2869"/>
              <a:ext cx="182" cy="235"/>
            </a:xfrm>
            <a:prstGeom prst="rect">
              <a:avLst/>
            </a:prstGeom>
            <a:grpFill/>
            <a:ln w="9525" algn="ctr">
              <a:noFill/>
              <a:miter lim="800000"/>
              <a:headEnd/>
              <a:tailEnd/>
            </a:ln>
            <a:effectLst/>
          </p:spPr>
          <p:txBody>
            <a:bodyPr>
              <a:spAutoFit/>
            </a:bodyPr>
            <a:lstStyle/>
            <a:p>
              <a:pPr>
                <a:spcBef>
                  <a:spcPct val="50000"/>
                </a:spcBef>
                <a:defRPr/>
              </a:pPr>
              <a:r>
                <a:rPr lang="en-US" altLang="zh-CN" sz="1600">
                  <a:effectLst>
                    <a:outerShdw blurRad="38100" dist="38100" dir="2700000" algn="tl">
                      <a:srgbClr val="000000"/>
                    </a:outerShdw>
                  </a:effectLst>
                  <a:latin typeface="Arial" charset="0"/>
                  <a:cs typeface="Arial" charset="0"/>
                </a:rPr>
                <a:t>≠</a:t>
              </a:r>
            </a:p>
          </p:txBody>
        </p:sp>
        <p:sp>
          <p:nvSpPr>
            <p:cNvPr id="200739" name="Text Box 35"/>
            <p:cNvSpPr txBox="1">
              <a:spLocks noChangeArrowheads="1"/>
            </p:cNvSpPr>
            <p:nvPr/>
          </p:nvSpPr>
          <p:spPr bwMode="auto">
            <a:xfrm>
              <a:off x="4580"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3</a:t>
              </a:r>
            </a:p>
          </p:txBody>
        </p:sp>
        <p:sp>
          <p:nvSpPr>
            <p:cNvPr id="200740" name="Text Box 36"/>
            <p:cNvSpPr txBox="1">
              <a:spLocks noChangeArrowheads="1"/>
            </p:cNvSpPr>
            <p:nvPr/>
          </p:nvSpPr>
          <p:spPr bwMode="auto">
            <a:xfrm>
              <a:off x="4989"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4</a:t>
              </a:r>
            </a:p>
          </p:txBody>
        </p:sp>
        <p:sp>
          <p:nvSpPr>
            <p:cNvPr id="200741" name="Text Box 37"/>
            <p:cNvSpPr txBox="1">
              <a:spLocks noChangeArrowheads="1"/>
            </p:cNvSpPr>
            <p:nvPr/>
          </p:nvSpPr>
          <p:spPr bwMode="auto">
            <a:xfrm>
              <a:off x="4127" y="255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5</a:t>
              </a:r>
            </a:p>
          </p:txBody>
        </p:sp>
        <p:sp>
          <p:nvSpPr>
            <p:cNvPr id="200742" name="Text Box 38"/>
            <p:cNvSpPr txBox="1">
              <a:spLocks noChangeArrowheads="1"/>
            </p:cNvSpPr>
            <p:nvPr/>
          </p:nvSpPr>
          <p:spPr bwMode="auto">
            <a:xfrm>
              <a:off x="3673" y="2914"/>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6</a:t>
              </a:r>
            </a:p>
          </p:txBody>
        </p:sp>
        <p:sp>
          <p:nvSpPr>
            <p:cNvPr id="200743" name="Text Box 39"/>
            <p:cNvSpPr txBox="1">
              <a:spLocks noChangeArrowheads="1"/>
            </p:cNvSpPr>
            <p:nvPr/>
          </p:nvSpPr>
          <p:spPr bwMode="auto">
            <a:xfrm>
              <a:off x="3582" y="3413"/>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7</a:t>
              </a:r>
            </a:p>
          </p:txBody>
        </p:sp>
        <p:sp>
          <p:nvSpPr>
            <p:cNvPr id="200744" name="Text Box 40"/>
            <p:cNvSpPr txBox="1">
              <a:spLocks noChangeArrowheads="1"/>
            </p:cNvSpPr>
            <p:nvPr/>
          </p:nvSpPr>
          <p:spPr bwMode="auto">
            <a:xfrm>
              <a:off x="3582" y="382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8</a:t>
              </a:r>
            </a:p>
          </p:txBody>
        </p:sp>
      </p:grpSp>
      <p:sp>
        <p:nvSpPr>
          <p:cNvPr id="200745" name="Rectangle 41"/>
          <p:cNvSpPr>
            <a:spLocks noChangeArrowheads="1"/>
          </p:cNvSpPr>
          <p:nvPr/>
        </p:nvSpPr>
        <p:spPr bwMode="auto">
          <a:xfrm>
            <a:off x="7162800" y="457201"/>
            <a:ext cx="17526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effectLst>
                  <a:outerShdw blurRad="38100" dist="38100" dir="2700000" algn="tl">
                    <a:srgbClr val="000000"/>
                  </a:outerShdw>
                </a:effectLst>
                <a:latin typeface="Arial" charset="0"/>
              </a:rPr>
              <a:t>子程序</a:t>
            </a:r>
            <a:r>
              <a:rPr lang="en-US" altLang="zh-CN">
                <a:solidFill>
                  <a:srgbClr val="FF3399"/>
                </a:solidFill>
                <a:effectLst>
                  <a:outerShdw blurRad="38100" dist="38100" dir="2700000" algn="tl">
                    <a:srgbClr val="000000"/>
                  </a:outerShdw>
                </a:effectLst>
                <a:latin typeface="Arial" charset="0"/>
              </a:rPr>
              <a:t>P(E)</a:t>
            </a:r>
          </a:p>
        </p:txBody>
      </p:sp>
      <p:sp>
        <p:nvSpPr>
          <p:cNvPr id="200746" name="Rectangle 42"/>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r>
              <a:rPr lang="zh-CN" altLang="en-US">
                <a:effectLst>
                  <a:outerShdw blurRad="38100" dist="38100" dir="2700000" algn="tl">
                    <a:srgbClr val="000000"/>
                  </a:outerShdw>
                </a:effectLst>
              </a:rPr>
              <a:t>主返 </a:t>
            </a: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en-US" altLang="zh-CN">
              <a:effectLst>
                <a:outerShdw blurRad="38100" dist="38100" dir="2700000" algn="tl">
                  <a:srgbClr val="000000"/>
                </a:outerShdw>
              </a:effectLst>
            </a:endParaRPr>
          </a:p>
        </p:txBody>
      </p:sp>
      <p:sp>
        <p:nvSpPr>
          <p:cNvPr id="200747" name="Line 43"/>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48" name="Line 44"/>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49" name="Line 45"/>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50" name="Text Box 46"/>
          <p:cNvSpPr txBox="1">
            <a:spLocks noChangeArrowheads="1"/>
          </p:cNvSpPr>
          <p:nvPr/>
        </p:nvSpPr>
        <p:spPr bwMode="auto">
          <a:xfrm>
            <a:off x="2459039" y="3817938"/>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TOP</a:t>
            </a:r>
            <a:r>
              <a:rPr lang="en-US" altLang="zh-CN">
                <a:effectLst>
                  <a:outerShdw blurRad="38100" dist="38100" dir="2700000" algn="tl">
                    <a:srgbClr val="000000"/>
                  </a:outerShdw>
                </a:effectLst>
                <a:latin typeface="Arial" charset="0"/>
                <a:cs typeface="Arial" charset="0"/>
              </a:rPr>
              <a:t>→</a:t>
            </a:r>
          </a:p>
        </p:txBody>
      </p:sp>
      <p:sp>
        <p:nvSpPr>
          <p:cNvPr id="200751" name="Line 47"/>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52" name="Line 48"/>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53" name="Line 49"/>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61492" name="Rectangle 52"/>
          <p:cNvSpPr>
            <a:spLocks noChangeArrowheads="1"/>
          </p:cNvSpPr>
          <p:nvPr/>
        </p:nvSpPr>
        <p:spPr bwMode="auto">
          <a:xfrm>
            <a:off x="4943475"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effectLst>
                  <a:outerShdw blurRad="38100" dist="38100" dir="2700000" algn="tl">
                    <a:srgbClr val="000000"/>
                  </a:outerShdw>
                </a:effectLst>
              </a:rPr>
              <a:t>#</a:t>
            </a:r>
            <a:endParaRPr lang="zh-CN" altLang="en-US">
              <a:effectLst>
                <a:outerShdw blurRad="38100" dist="38100" dir="2700000" algn="tl">
                  <a:srgbClr val="000000"/>
                </a:outerShdw>
              </a:effectLst>
            </a:endParaRPr>
          </a:p>
        </p:txBody>
      </p:sp>
    </p:spTree>
    <p:extLst>
      <p:ext uri="{BB962C8B-B14F-4D97-AF65-F5344CB8AC3E}">
        <p14:creationId xmlns:p14="http://schemas.microsoft.com/office/powerpoint/2010/main" val="4037750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A8F501D1-2030-475B-A8B4-54C301F1CCCD}" type="slidenum">
              <a:rPr lang="en-US" altLang="zh-CN"/>
              <a:pPr eaLnBrk="1" hangingPunct="1"/>
              <a:t>14</a:t>
            </a:fld>
            <a:endParaRPr lang="en-US" altLang="zh-CN"/>
          </a:p>
        </p:txBody>
      </p:sp>
      <p:grpSp>
        <p:nvGrpSpPr>
          <p:cNvPr id="62467" name="Group 2"/>
          <p:cNvGrpSpPr>
            <a:grpSpLocks/>
          </p:cNvGrpSpPr>
          <p:nvPr/>
        </p:nvGrpSpPr>
        <p:grpSpPr bwMode="auto">
          <a:xfrm>
            <a:off x="2743200" y="333376"/>
            <a:ext cx="685800" cy="1223963"/>
            <a:chOff x="159" y="981"/>
            <a:chExt cx="317" cy="771"/>
          </a:xfrm>
          <a:noFill/>
        </p:grpSpPr>
        <p:sp>
          <p:nvSpPr>
            <p:cNvPr id="236547"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48"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49"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a:t>
              </a:r>
            </a:p>
          </p:txBody>
        </p:sp>
      </p:grpSp>
      <p:sp>
        <p:nvSpPr>
          <p:cNvPr id="236550"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effectLst>
                  <a:outerShdw blurRad="38100" dist="38100" dir="2700000" algn="tl">
                    <a:srgbClr val="000000"/>
                  </a:outerShdw>
                </a:effectLst>
                <a:latin typeface="Arial" charset="0"/>
              </a:rPr>
              <a:t>e a d e a </a:t>
            </a:r>
            <a:r>
              <a:rPr lang="en-US" altLang="zh-CN" sz="3600" dirty="0" err="1">
                <a:solidFill>
                  <a:srgbClr val="011893"/>
                </a:solidFill>
                <a:effectLst>
                  <a:outerShdw blurRad="38100" dist="38100" dir="2700000" algn="tl">
                    <a:srgbClr val="000000"/>
                  </a:outerShdw>
                </a:effectLst>
                <a:latin typeface="Arial" charset="0"/>
              </a:rPr>
              <a:t>a</a:t>
            </a:r>
            <a:endParaRPr lang="en-US" altLang="zh-CN" sz="3600" dirty="0">
              <a:solidFill>
                <a:srgbClr val="011893"/>
              </a:solidFill>
              <a:effectLst>
                <a:outerShdw blurRad="38100" dist="38100" dir="2700000" algn="tl">
                  <a:srgbClr val="000000"/>
                </a:outerShdw>
              </a:effectLst>
              <a:latin typeface="Arial" charset="0"/>
            </a:endParaRPr>
          </a:p>
        </p:txBody>
      </p:sp>
      <p:sp>
        <p:nvSpPr>
          <p:cNvPr id="236551" name="Rectangle 7"/>
          <p:cNvSpPr>
            <a:spLocks noChangeArrowheads="1"/>
          </p:cNvSpPr>
          <p:nvPr/>
        </p:nvSpPr>
        <p:spPr bwMode="auto">
          <a:xfrm>
            <a:off x="1847850" y="1773238"/>
            <a:ext cx="5126038" cy="366712"/>
          </a:xfrm>
          <a:prstGeom prst="rect">
            <a:avLst/>
          </a:prstGeom>
          <a:noFill/>
          <a:ln w="9525" algn="ctr">
            <a:noFill/>
            <a:miter lim="800000"/>
            <a:headEnd/>
            <a:tailEnd/>
          </a:ln>
          <a:effectLst/>
        </p:spPr>
        <p:txBody>
          <a:bodyPr wrap="square">
            <a:spAutoFit/>
          </a:bodyPr>
          <a:lstStyle/>
          <a:p>
            <a:pPr algn="l">
              <a:defRPr/>
            </a:pPr>
            <a:r>
              <a:rPr lang="en-US" altLang="zh-CN" dirty="0">
                <a:solidFill>
                  <a:srgbClr val="011893"/>
                </a:solidFill>
                <a:effectLst>
                  <a:outerShdw blurRad="38100" dist="38100" dir="2700000" algn="tl">
                    <a:srgbClr val="000000"/>
                  </a:outerShdw>
                </a:effectLst>
                <a:latin typeface="Arial" charset="0"/>
              </a:rPr>
              <a:t>4) </a:t>
            </a:r>
            <a:r>
              <a:rPr lang="zh-CN" altLang="en-US" dirty="0">
                <a:latin typeface="Arial" charset="0"/>
              </a:rPr>
              <a:t>读入下一个字符</a:t>
            </a:r>
            <a:r>
              <a:rPr lang="en-US" altLang="zh-CN" dirty="0">
                <a:latin typeface="Arial" charset="0"/>
              </a:rPr>
              <a:t>a</a:t>
            </a:r>
            <a:r>
              <a:rPr lang="zh-CN" altLang="en-US" dirty="0">
                <a:latin typeface="Arial" charset="0"/>
              </a:rPr>
              <a:t>，即</a:t>
            </a:r>
            <a:r>
              <a:rPr lang="en-US" altLang="zh-CN" dirty="0" err="1">
                <a:latin typeface="Arial" charset="0"/>
              </a:rPr>
              <a:t>ch</a:t>
            </a:r>
            <a:r>
              <a:rPr lang="zh-CN" altLang="en-US" dirty="0">
                <a:latin typeface="Arial" charset="0"/>
              </a:rPr>
              <a:t>＝</a:t>
            </a:r>
            <a:r>
              <a:rPr lang="en-US" altLang="zh-CN" dirty="0">
                <a:latin typeface="Arial" charset="0"/>
              </a:rPr>
              <a:t>a</a:t>
            </a:r>
          </a:p>
        </p:txBody>
      </p:sp>
      <p:grpSp>
        <p:nvGrpSpPr>
          <p:cNvPr id="62470" name="Group 8"/>
          <p:cNvGrpSpPr>
            <a:grpSpLocks/>
          </p:cNvGrpSpPr>
          <p:nvPr/>
        </p:nvGrpSpPr>
        <p:grpSpPr bwMode="auto">
          <a:xfrm>
            <a:off x="7427913" y="692150"/>
            <a:ext cx="2989262" cy="5138738"/>
            <a:chOff x="3492" y="737"/>
            <a:chExt cx="2268" cy="3583"/>
          </a:xfrm>
          <a:noFill/>
        </p:grpSpPr>
        <p:sp>
          <p:nvSpPr>
            <p:cNvPr id="62480" name="AutoShape 9"/>
            <p:cNvSpPr>
              <a:spLocks noChangeArrowheads="1"/>
            </p:cNvSpPr>
            <p:nvPr/>
          </p:nvSpPr>
          <p:spPr bwMode="auto">
            <a:xfrm>
              <a:off x="4762" y="737"/>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sz="1600" b="0">
                <a:solidFill>
                  <a:srgbClr val="4F0EF2"/>
                </a:solidFill>
              </a:endParaRPr>
            </a:p>
          </p:txBody>
        </p:sp>
        <p:sp>
          <p:nvSpPr>
            <p:cNvPr id="236554" name="Rectangle 10"/>
            <p:cNvSpPr>
              <a:spLocks noChangeArrowheads="1"/>
            </p:cNvSpPr>
            <p:nvPr/>
          </p:nvSpPr>
          <p:spPr bwMode="auto">
            <a:xfrm>
              <a:off x="4490" y="1021"/>
              <a:ext cx="771" cy="246"/>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SCIN</a:t>
              </a:r>
            </a:p>
          </p:txBody>
        </p:sp>
        <p:sp>
          <p:nvSpPr>
            <p:cNvPr id="236555" name="Line 11"/>
            <p:cNvSpPr>
              <a:spLocks noChangeShapeType="1"/>
            </p:cNvSpPr>
            <p:nvPr/>
          </p:nvSpPr>
          <p:spPr bwMode="auto">
            <a:xfrm>
              <a:off x="4853" y="1271"/>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56" name="Text Box 12"/>
            <p:cNvSpPr txBox="1">
              <a:spLocks noChangeArrowheads="1"/>
            </p:cNvSpPr>
            <p:nvPr/>
          </p:nvSpPr>
          <p:spPr bwMode="auto">
            <a:xfrm>
              <a:off x="4490" y="1433"/>
              <a:ext cx="772" cy="256"/>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ch=e?</a:t>
              </a:r>
            </a:p>
          </p:txBody>
        </p:sp>
        <p:sp>
          <p:nvSpPr>
            <p:cNvPr id="236557" name="Text Box 13"/>
            <p:cNvSpPr txBox="1">
              <a:spLocks noChangeArrowheads="1"/>
            </p:cNvSpPr>
            <p:nvPr/>
          </p:nvSpPr>
          <p:spPr bwMode="auto">
            <a:xfrm>
              <a:off x="4581" y="778"/>
              <a:ext cx="181"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1</a:t>
              </a:r>
            </a:p>
          </p:txBody>
        </p:sp>
        <p:sp>
          <p:nvSpPr>
            <p:cNvPr id="236558" name="Text Box 14"/>
            <p:cNvSpPr txBox="1">
              <a:spLocks noChangeArrowheads="1"/>
            </p:cNvSpPr>
            <p:nvPr/>
          </p:nvSpPr>
          <p:spPr bwMode="auto">
            <a:xfrm>
              <a:off x="4581" y="1267"/>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2</a:t>
              </a:r>
            </a:p>
          </p:txBody>
        </p:sp>
        <p:sp>
          <p:nvSpPr>
            <p:cNvPr id="236559" name="Line 15"/>
            <p:cNvSpPr>
              <a:spLocks noChangeShapeType="1"/>
            </p:cNvSpPr>
            <p:nvPr/>
          </p:nvSpPr>
          <p:spPr bwMode="auto">
            <a:xfrm flipH="1">
              <a:off x="4354" y="1632"/>
              <a:ext cx="454"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60" name="Rectangle 16"/>
            <p:cNvSpPr>
              <a:spLocks noChangeArrowheads="1"/>
            </p:cNvSpPr>
            <p:nvPr/>
          </p:nvSpPr>
          <p:spPr bwMode="auto">
            <a:xfrm>
              <a:off x="3991" y="1877"/>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READ</a:t>
              </a:r>
            </a:p>
          </p:txBody>
        </p:sp>
        <p:sp>
          <p:nvSpPr>
            <p:cNvPr id="236561" name="Line 17"/>
            <p:cNvSpPr>
              <a:spLocks noChangeShapeType="1"/>
            </p:cNvSpPr>
            <p:nvPr/>
          </p:nvSpPr>
          <p:spPr bwMode="auto">
            <a:xfrm>
              <a:off x="4354" y="2121"/>
              <a:ext cx="0" cy="206"/>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62" name="Rectangle 18"/>
            <p:cNvSpPr>
              <a:spLocks noChangeArrowheads="1"/>
            </p:cNvSpPr>
            <p:nvPr/>
          </p:nvSpPr>
          <p:spPr bwMode="auto">
            <a:xfrm>
              <a:off x="3991" y="2325"/>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P(B)</a:t>
              </a:r>
            </a:p>
          </p:txBody>
        </p:sp>
        <p:sp>
          <p:nvSpPr>
            <p:cNvPr id="236563" name="Line 19"/>
            <p:cNvSpPr>
              <a:spLocks noChangeShapeType="1"/>
            </p:cNvSpPr>
            <p:nvPr/>
          </p:nvSpPr>
          <p:spPr bwMode="auto">
            <a:xfrm>
              <a:off x="4354" y="25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64" name="Text Box 20"/>
            <p:cNvSpPr txBox="1">
              <a:spLocks noChangeArrowheads="1"/>
            </p:cNvSpPr>
            <p:nvPr/>
          </p:nvSpPr>
          <p:spPr bwMode="auto">
            <a:xfrm>
              <a:off x="3989" y="2732"/>
              <a:ext cx="772" cy="258"/>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ch=a?</a:t>
              </a:r>
            </a:p>
          </p:txBody>
        </p:sp>
        <p:sp>
          <p:nvSpPr>
            <p:cNvPr id="236565" name="Line 21"/>
            <p:cNvSpPr>
              <a:spLocks noChangeShapeType="1"/>
            </p:cNvSpPr>
            <p:nvPr/>
          </p:nvSpPr>
          <p:spPr bwMode="auto">
            <a:xfrm>
              <a:off x="4898" y="1632"/>
              <a:ext cx="500"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66" name="Rectangle 22"/>
            <p:cNvSpPr>
              <a:spLocks noChangeArrowheads="1"/>
            </p:cNvSpPr>
            <p:nvPr/>
          </p:nvSpPr>
          <p:spPr bwMode="auto">
            <a:xfrm>
              <a:off x="4989" y="1877"/>
              <a:ext cx="771" cy="244"/>
            </a:xfrm>
            <a:prstGeom prst="rect">
              <a:avLst/>
            </a:prstGeom>
            <a:grpFill/>
            <a:ln w="9525">
              <a:no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ERROR</a:t>
              </a:r>
            </a:p>
          </p:txBody>
        </p:sp>
        <p:sp>
          <p:nvSpPr>
            <p:cNvPr id="236567" name="Line 23"/>
            <p:cNvSpPr>
              <a:spLocks noChangeShapeType="1"/>
            </p:cNvSpPr>
            <p:nvPr/>
          </p:nvSpPr>
          <p:spPr bwMode="auto">
            <a:xfrm flipH="1">
              <a:off x="3855" y="293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68" name="Rectangle 24"/>
            <p:cNvSpPr>
              <a:spLocks noChangeArrowheads="1"/>
            </p:cNvSpPr>
            <p:nvPr/>
          </p:nvSpPr>
          <p:spPr bwMode="auto">
            <a:xfrm>
              <a:off x="3492" y="3180"/>
              <a:ext cx="771" cy="245"/>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READ</a:t>
              </a:r>
            </a:p>
          </p:txBody>
        </p:sp>
        <p:sp>
          <p:nvSpPr>
            <p:cNvPr id="236569" name="Line 25"/>
            <p:cNvSpPr>
              <a:spLocks noChangeShapeType="1"/>
            </p:cNvSpPr>
            <p:nvPr/>
          </p:nvSpPr>
          <p:spPr bwMode="auto">
            <a:xfrm>
              <a:off x="3855" y="3425"/>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70" name="Rectangle 26"/>
            <p:cNvSpPr>
              <a:spLocks noChangeArrowheads="1"/>
            </p:cNvSpPr>
            <p:nvPr/>
          </p:nvSpPr>
          <p:spPr bwMode="auto">
            <a:xfrm>
              <a:off x="3492" y="3628"/>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P(A)</a:t>
              </a:r>
            </a:p>
          </p:txBody>
        </p:sp>
        <p:sp>
          <p:nvSpPr>
            <p:cNvPr id="236571" name="Line 27"/>
            <p:cNvSpPr>
              <a:spLocks noChangeShapeType="1"/>
            </p:cNvSpPr>
            <p:nvPr/>
          </p:nvSpPr>
          <p:spPr bwMode="auto">
            <a:xfrm>
              <a:off x="4399" y="2936"/>
              <a:ext cx="499"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72" name="Rectangle 28"/>
            <p:cNvSpPr>
              <a:spLocks noChangeArrowheads="1"/>
            </p:cNvSpPr>
            <p:nvPr/>
          </p:nvSpPr>
          <p:spPr bwMode="auto">
            <a:xfrm>
              <a:off x="4490" y="3180"/>
              <a:ext cx="771" cy="245"/>
            </a:xfrm>
            <a:prstGeom prst="rect">
              <a:avLst/>
            </a:prstGeom>
            <a:grpFill/>
            <a:ln w="9525">
              <a:no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ERROR</a:t>
              </a:r>
            </a:p>
          </p:txBody>
        </p:sp>
        <p:sp>
          <p:nvSpPr>
            <p:cNvPr id="236573" name="Line 29"/>
            <p:cNvSpPr>
              <a:spLocks noChangeShapeType="1"/>
            </p:cNvSpPr>
            <p:nvPr/>
          </p:nvSpPr>
          <p:spPr bwMode="auto">
            <a:xfrm>
              <a:off x="3855" y="3872"/>
              <a:ext cx="0" cy="20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74" name="Rectangle 30"/>
            <p:cNvSpPr>
              <a:spLocks noChangeArrowheads="1"/>
            </p:cNvSpPr>
            <p:nvPr/>
          </p:nvSpPr>
          <p:spPr bwMode="auto">
            <a:xfrm>
              <a:off x="3492" y="4076"/>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SCOUT</a:t>
              </a:r>
            </a:p>
          </p:txBody>
        </p:sp>
        <p:sp>
          <p:nvSpPr>
            <p:cNvPr id="236575" name="Text Box 31"/>
            <p:cNvSpPr txBox="1">
              <a:spLocks noChangeArrowheads="1"/>
            </p:cNvSpPr>
            <p:nvPr/>
          </p:nvSpPr>
          <p:spPr bwMode="auto">
            <a:xfrm>
              <a:off x="4399" y="154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a:t>
              </a:r>
            </a:p>
          </p:txBody>
        </p:sp>
        <p:sp>
          <p:nvSpPr>
            <p:cNvPr id="236576" name="Text Box 32"/>
            <p:cNvSpPr txBox="1">
              <a:spLocks noChangeArrowheads="1"/>
            </p:cNvSpPr>
            <p:nvPr/>
          </p:nvSpPr>
          <p:spPr bwMode="auto">
            <a:xfrm>
              <a:off x="5170" y="1553"/>
              <a:ext cx="182" cy="236"/>
            </a:xfrm>
            <a:prstGeom prst="rect">
              <a:avLst/>
            </a:prstGeom>
            <a:grpFill/>
            <a:ln w="9525" algn="ctr">
              <a:noFill/>
              <a:miter lim="800000"/>
              <a:headEnd/>
              <a:tailEnd/>
            </a:ln>
            <a:effectLst/>
          </p:spPr>
          <p:txBody>
            <a:bodyPr>
              <a:spAutoFit/>
            </a:bodyPr>
            <a:lstStyle/>
            <a:p>
              <a:pPr>
                <a:spcBef>
                  <a:spcPct val="50000"/>
                </a:spcBef>
                <a:defRPr/>
              </a:pPr>
              <a:r>
                <a:rPr lang="en-US" altLang="zh-CN" sz="1600">
                  <a:effectLst>
                    <a:outerShdw blurRad="38100" dist="38100" dir="2700000" algn="tl">
                      <a:srgbClr val="000000"/>
                    </a:outerShdw>
                  </a:effectLst>
                  <a:latin typeface="Arial" charset="0"/>
                  <a:cs typeface="Arial" charset="0"/>
                </a:rPr>
                <a:t>≠</a:t>
              </a:r>
            </a:p>
          </p:txBody>
        </p:sp>
        <p:sp>
          <p:nvSpPr>
            <p:cNvPr id="236577" name="Text Box 33"/>
            <p:cNvSpPr txBox="1">
              <a:spLocks noChangeArrowheads="1"/>
            </p:cNvSpPr>
            <p:nvPr/>
          </p:nvSpPr>
          <p:spPr bwMode="auto">
            <a:xfrm>
              <a:off x="3900" y="286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a:t>
              </a:r>
            </a:p>
          </p:txBody>
        </p:sp>
        <p:sp>
          <p:nvSpPr>
            <p:cNvPr id="236578" name="Text Box 34"/>
            <p:cNvSpPr txBox="1">
              <a:spLocks noChangeArrowheads="1"/>
            </p:cNvSpPr>
            <p:nvPr/>
          </p:nvSpPr>
          <p:spPr bwMode="auto">
            <a:xfrm>
              <a:off x="4627" y="2869"/>
              <a:ext cx="182" cy="235"/>
            </a:xfrm>
            <a:prstGeom prst="rect">
              <a:avLst/>
            </a:prstGeom>
            <a:grpFill/>
            <a:ln w="9525" algn="ctr">
              <a:noFill/>
              <a:miter lim="800000"/>
              <a:headEnd/>
              <a:tailEnd/>
            </a:ln>
            <a:effectLst/>
          </p:spPr>
          <p:txBody>
            <a:bodyPr>
              <a:spAutoFit/>
            </a:bodyPr>
            <a:lstStyle/>
            <a:p>
              <a:pPr>
                <a:spcBef>
                  <a:spcPct val="50000"/>
                </a:spcBef>
                <a:defRPr/>
              </a:pPr>
              <a:r>
                <a:rPr lang="en-US" altLang="zh-CN" sz="1600">
                  <a:effectLst>
                    <a:outerShdw blurRad="38100" dist="38100" dir="2700000" algn="tl">
                      <a:srgbClr val="000000"/>
                    </a:outerShdw>
                  </a:effectLst>
                  <a:latin typeface="Arial" charset="0"/>
                  <a:cs typeface="Arial" charset="0"/>
                </a:rPr>
                <a:t>≠</a:t>
              </a:r>
            </a:p>
          </p:txBody>
        </p:sp>
        <p:sp>
          <p:nvSpPr>
            <p:cNvPr id="236579" name="Text Box 35"/>
            <p:cNvSpPr txBox="1">
              <a:spLocks noChangeArrowheads="1"/>
            </p:cNvSpPr>
            <p:nvPr/>
          </p:nvSpPr>
          <p:spPr bwMode="auto">
            <a:xfrm>
              <a:off x="4580"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3</a:t>
              </a:r>
            </a:p>
          </p:txBody>
        </p:sp>
        <p:sp>
          <p:nvSpPr>
            <p:cNvPr id="236580" name="Text Box 36"/>
            <p:cNvSpPr txBox="1">
              <a:spLocks noChangeArrowheads="1"/>
            </p:cNvSpPr>
            <p:nvPr/>
          </p:nvSpPr>
          <p:spPr bwMode="auto">
            <a:xfrm>
              <a:off x="4989"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4</a:t>
              </a:r>
            </a:p>
          </p:txBody>
        </p:sp>
        <p:sp>
          <p:nvSpPr>
            <p:cNvPr id="236581" name="Text Box 37"/>
            <p:cNvSpPr txBox="1">
              <a:spLocks noChangeArrowheads="1"/>
            </p:cNvSpPr>
            <p:nvPr/>
          </p:nvSpPr>
          <p:spPr bwMode="auto">
            <a:xfrm>
              <a:off x="4127" y="255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5</a:t>
              </a:r>
            </a:p>
          </p:txBody>
        </p:sp>
        <p:sp>
          <p:nvSpPr>
            <p:cNvPr id="236582" name="Text Box 38"/>
            <p:cNvSpPr txBox="1">
              <a:spLocks noChangeArrowheads="1"/>
            </p:cNvSpPr>
            <p:nvPr/>
          </p:nvSpPr>
          <p:spPr bwMode="auto">
            <a:xfrm>
              <a:off x="3673" y="2914"/>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6</a:t>
              </a:r>
            </a:p>
          </p:txBody>
        </p:sp>
        <p:sp>
          <p:nvSpPr>
            <p:cNvPr id="236583" name="Text Box 39"/>
            <p:cNvSpPr txBox="1">
              <a:spLocks noChangeArrowheads="1"/>
            </p:cNvSpPr>
            <p:nvPr/>
          </p:nvSpPr>
          <p:spPr bwMode="auto">
            <a:xfrm>
              <a:off x="3582" y="3413"/>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7</a:t>
              </a:r>
            </a:p>
          </p:txBody>
        </p:sp>
        <p:sp>
          <p:nvSpPr>
            <p:cNvPr id="236584" name="Text Box 40"/>
            <p:cNvSpPr txBox="1">
              <a:spLocks noChangeArrowheads="1"/>
            </p:cNvSpPr>
            <p:nvPr/>
          </p:nvSpPr>
          <p:spPr bwMode="auto">
            <a:xfrm>
              <a:off x="3582" y="382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8</a:t>
              </a:r>
            </a:p>
          </p:txBody>
        </p:sp>
      </p:grpSp>
      <p:sp>
        <p:nvSpPr>
          <p:cNvPr id="236585" name="Rectangle 41"/>
          <p:cNvSpPr>
            <a:spLocks noChangeArrowheads="1"/>
          </p:cNvSpPr>
          <p:nvPr/>
        </p:nvSpPr>
        <p:spPr bwMode="auto">
          <a:xfrm>
            <a:off x="6781800" y="457201"/>
            <a:ext cx="19812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effectLst>
                  <a:outerShdw blurRad="38100" dist="38100" dir="2700000" algn="tl">
                    <a:srgbClr val="000000"/>
                  </a:outerShdw>
                </a:effectLst>
                <a:latin typeface="Arial" charset="0"/>
              </a:rPr>
              <a:t>子程序</a:t>
            </a:r>
            <a:r>
              <a:rPr lang="en-US" altLang="zh-CN">
                <a:solidFill>
                  <a:srgbClr val="FF3399"/>
                </a:solidFill>
                <a:effectLst>
                  <a:outerShdw blurRad="38100" dist="38100" dir="2700000" algn="tl">
                    <a:srgbClr val="000000"/>
                  </a:outerShdw>
                </a:effectLst>
                <a:latin typeface="Arial" charset="0"/>
              </a:rPr>
              <a:t>P(E)</a:t>
            </a:r>
          </a:p>
        </p:txBody>
      </p:sp>
      <p:sp>
        <p:nvSpPr>
          <p:cNvPr id="236586" name="Rectangle 42"/>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r>
              <a:rPr lang="zh-CN" altLang="en-US">
                <a:effectLst>
                  <a:outerShdw blurRad="38100" dist="38100" dir="2700000" algn="tl">
                    <a:srgbClr val="000000"/>
                  </a:outerShdw>
                </a:effectLst>
              </a:rPr>
              <a:t>主返 </a:t>
            </a: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en-US" altLang="zh-CN">
              <a:effectLst>
                <a:outerShdw blurRad="38100" dist="38100" dir="2700000" algn="tl">
                  <a:srgbClr val="000000"/>
                </a:outerShdw>
              </a:effectLst>
            </a:endParaRPr>
          </a:p>
        </p:txBody>
      </p:sp>
      <p:sp>
        <p:nvSpPr>
          <p:cNvPr id="236587" name="Line 43"/>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88" name="Line 44"/>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89" name="Line 45"/>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90" name="Text Box 46"/>
          <p:cNvSpPr txBox="1">
            <a:spLocks noChangeArrowheads="1"/>
          </p:cNvSpPr>
          <p:nvPr/>
        </p:nvSpPr>
        <p:spPr bwMode="auto">
          <a:xfrm>
            <a:off x="2459039" y="3817938"/>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TOP</a:t>
            </a:r>
            <a:r>
              <a:rPr lang="en-US" altLang="zh-CN">
                <a:effectLst>
                  <a:outerShdw blurRad="38100" dist="38100" dir="2700000" algn="tl">
                    <a:srgbClr val="000000"/>
                  </a:outerShdw>
                </a:effectLst>
                <a:latin typeface="Arial" charset="0"/>
                <a:cs typeface="Arial" charset="0"/>
              </a:rPr>
              <a:t>→</a:t>
            </a:r>
          </a:p>
        </p:txBody>
      </p:sp>
      <p:sp>
        <p:nvSpPr>
          <p:cNvPr id="236591" name="Line 47"/>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92" name="Line 48"/>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93" name="Line 49"/>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62516" name="Rectangle 52"/>
          <p:cNvSpPr>
            <a:spLocks noChangeArrowheads="1"/>
          </p:cNvSpPr>
          <p:nvPr/>
        </p:nvSpPr>
        <p:spPr bwMode="auto">
          <a:xfrm>
            <a:off x="4943475" y="368301"/>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effectLst>
                  <a:outerShdw blurRad="38100" dist="38100" dir="2700000" algn="tl">
                    <a:srgbClr val="000000"/>
                  </a:outerShdw>
                </a:effectLst>
              </a:rPr>
              <a:t>#</a:t>
            </a:r>
            <a:endParaRPr lang="zh-CN" altLang="en-US">
              <a:effectLst>
                <a:outerShdw blurRad="38100" dist="38100" dir="2700000" algn="tl">
                  <a:srgbClr val="000000"/>
                </a:outerShdw>
              </a:effectLst>
            </a:endParaRPr>
          </a:p>
        </p:txBody>
      </p:sp>
    </p:spTree>
    <p:extLst>
      <p:ext uri="{BB962C8B-B14F-4D97-AF65-F5344CB8AC3E}">
        <p14:creationId xmlns:p14="http://schemas.microsoft.com/office/powerpoint/2010/main" val="37616462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DCBC7B95-4DE9-4D3B-A184-A79E187795D1}" type="slidenum">
              <a:rPr lang="en-US" altLang="zh-CN"/>
              <a:pPr eaLnBrk="1" hangingPunct="1"/>
              <a:t>15</a:t>
            </a:fld>
            <a:endParaRPr lang="en-US" altLang="zh-CN"/>
          </a:p>
        </p:txBody>
      </p:sp>
      <p:grpSp>
        <p:nvGrpSpPr>
          <p:cNvPr id="63491" name="Group 2"/>
          <p:cNvGrpSpPr>
            <a:grpSpLocks/>
          </p:cNvGrpSpPr>
          <p:nvPr/>
        </p:nvGrpSpPr>
        <p:grpSpPr bwMode="auto">
          <a:xfrm>
            <a:off x="2820989" y="333376"/>
            <a:ext cx="503237" cy="1223963"/>
            <a:chOff x="159" y="981"/>
            <a:chExt cx="317" cy="771"/>
          </a:xfrm>
          <a:noFill/>
        </p:grpSpPr>
        <p:sp>
          <p:nvSpPr>
            <p:cNvPr id="201731"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32"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33"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a:t>
              </a:r>
            </a:p>
          </p:txBody>
        </p:sp>
      </p:grpSp>
      <p:sp>
        <p:nvSpPr>
          <p:cNvPr id="201734"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effectLst>
                  <a:outerShdw blurRad="38100" dist="38100" dir="2700000" algn="tl">
                    <a:srgbClr val="000000"/>
                  </a:outerShdw>
                </a:effectLst>
                <a:latin typeface="Arial" charset="0"/>
              </a:rPr>
              <a:t>e a d e a </a:t>
            </a:r>
            <a:r>
              <a:rPr lang="en-US" altLang="zh-CN" sz="3600" dirty="0" err="1">
                <a:effectLst>
                  <a:outerShdw blurRad="38100" dist="38100" dir="2700000" algn="tl">
                    <a:srgbClr val="000000"/>
                  </a:outerShdw>
                </a:effectLst>
                <a:latin typeface="Arial" charset="0"/>
              </a:rPr>
              <a:t>a</a:t>
            </a:r>
            <a:endParaRPr lang="en-US" altLang="zh-CN" sz="3600" dirty="0">
              <a:effectLst>
                <a:outerShdw blurRad="38100" dist="38100" dir="2700000" algn="tl">
                  <a:srgbClr val="000000"/>
                </a:outerShdw>
              </a:effectLst>
              <a:latin typeface="Arial" charset="0"/>
            </a:endParaRPr>
          </a:p>
        </p:txBody>
      </p:sp>
      <p:sp>
        <p:nvSpPr>
          <p:cNvPr id="201735" name="Rectangle 7"/>
          <p:cNvSpPr>
            <a:spLocks noChangeArrowheads="1"/>
          </p:cNvSpPr>
          <p:nvPr/>
        </p:nvSpPr>
        <p:spPr bwMode="auto">
          <a:xfrm>
            <a:off x="1847850" y="1773239"/>
            <a:ext cx="5543550" cy="915987"/>
          </a:xfrm>
          <a:prstGeom prst="rect">
            <a:avLst/>
          </a:prstGeom>
          <a:noFill/>
          <a:ln w="9525" algn="ctr">
            <a:noFill/>
            <a:miter lim="800000"/>
            <a:headEnd/>
            <a:tailEnd/>
          </a:ln>
          <a:effectLst/>
        </p:spPr>
        <p:txBody>
          <a:bodyPr>
            <a:spAutoFit/>
          </a:bodyPr>
          <a:lstStyle/>
          <a:p>
            <a:pPr marL="457200" indent="-457200">
              <a:defRPr/>
            </a:pPr>
            <a:r>
              <a:rPr lang="en-US" altLang="zh-CN" dirty="0">
                <a:effectLst>
                  <a:outerShdw blurRad="38100" dist="38100" dir="2700000" algn="tl">
                    <a:srgbClr val="000000"/>
                  </a:outerShdw>
                </a:effectLst>
                <a:latin typeface="Arial" charset="0"/>
              </a:rPr>
              <a:t>5) P(E)</a:t>
            </a:r>
            <a:r>
              <a:rPr lang="zh-CN" altLang="en-US" dirty="0">
                <a:effectLst>
                  <a:outerShdw blurRad="38100" dist="38100" dir="2700000" algn="tl">
                    <a:srgbClr val="000000"/>
                  </a:outerShdw>
                </a:effectLst>
                <a:latin typeface="Arial" charset="0"/>
              </a:rPr>
              <a:t>子程序调用子程序</a:t>
            </a:r>
            <a:r>
              <a:rPr lang="en-US" altLang="zh-CN" dirty="0">
                <a:effectLst>
                  <a:outerShdw blurRad="38100" dist="38100" dir="2700000" algn="tl">
                    <a:srgbClr val="000000"/>
                  </a:outerShdw>
                </a:effectLst>
                <a:latin typeface="Arial" charset="0"/>
              </a:rPr>
              <a:t>P(B)</a:t>
            </a:r>
            <a:r>
              <a:rPr lang="zh-CN" altLang="en-US" dirty="0">
                <a:effectLst>
                  <a:outerShdw blurRad="38100" dist="38100" dir="2700000" algn="tl">
                    <a:srgbClr val="000000"/>
                  </a:outerShdw>
                </a:effectLst>
                <a:latin typeface="Arial" charset="0"/>
              </a:rPr>
              <a:t>，</a:t>
            </a:r>
            <a:r>
              <a:rPr lang="en-US" altLang="zh-CN" dirty="0">
                <a:effectLst>
                  <a:outerShdw blurRad="38100" dist="38100" dir="2700000" algn="tl">
                    <a:srgbClr val="000000"/>
                  </a:outerShdw>
                </a:effectLst>
                <a:latin typeface="Arial" charset="0"/>
              </a:rPr>
              <a:t>P(B)</a:t>
            </a:r>
            <a:r>
              <a:rPr lang="zh-CN" altLang="en-US" dirty="0">
                <a:effectLst>
                  <a:outerShdw blurRad="38100" dist="38100" dir="2700000" algn="tl">
                    <a:srgbClr val="000000"/>
                  </a:outerShdw>
                </a:effectLst>
                <a:latin typeface="Arial" charset="0"/>
              </a:rPr>
              <a:t>调用递归入口  </a:t>
            </a:r>
          </a:p>
          <a:p>
            <a:pPr marL="457200" indent="-457200">
              <a:defRPr/>
            </a:pPr>
            <a:r>
              <a:rPr lang="zh-CN" altLang="en-US" dirty="0">
                <a:effectLst>
                  <a:outerShdw blurRad="38100" dist="38100" dir="2700000" algn="tl">
                    <a:srgbClr val="000000"/>
                  </a:outerShdw>
                </a:effectLst>
                <a:latin typeface="Arial" charset="0"/>
              </a:rPr>
              <a:t>     子程序</a:t>
            </a:r>
            <a:r>
              <a:rPr lang="en-US" altLang="zh-CN" dirty="0">
                <a:effectLst>
                  <a:outerShdw blurRad="38100" dist="38100" dir="2700000" algn="tl">
                    <a:srgbClr val="000000"/>
                  </a:outerShdw>
                </a:effectLst>
                <a:latin typeface="Arial" charset="0"/>
              </a:rPr>
              <a:t>SCIN</a:t>
            </a:r>
            <a:r>
              <a:rPr lang="zh-CN" altLang="en-US" dirty="0">
                <a:effectLst>
                  <a:outerShdw blurRad="38100" dist="38100" dir="2700000" algn="tl">
                    <a:srgbClr val="000000"/>
                  </a:outerShdw>
                </a:effectLst>
                <a:latin typeface="Arial" charset="0"/>
              </a:rPr>
              <a:t>，将</a:t>
            </a:r>
            <a:r>
              <a:rPr lang="en-US" altLang="zh-CN" dirty="0">
                <a:effectLst>
                  <a:outerShdw blurRad="38100" dist="38100" dir="2700000" algn="tl">
                    <a:srgbClr val="000000"/>
                  </a:outerShdw>
                </a:effectLst>
                <a:latin typeface="Arial" charset="0"/>
              </a:rPr>
              <a:t>P(B)</a:t>
            </a:r>
            <a:r>
              <a:rPr lang="zh-CN" altLang="en-US" dirty="0">
                <a:effectLst>
                  <a:outerShdw blurRad="38100" dist="38100" dir="2700000" algn="tl">
                    <a:srgbClr val="000000"/>
                  </a:outerShdw>
                </a:effectLst>
                <a:latin typeface="Arial" charset="0"/>
              </a:rPr>
              <a:t>在</a:t>
            </a:r>
            <a:r>
              <a:rPr lang="en-US" altLang="zh-CN" dirty="0">
                <a:effectLst>
                  <a:outerShdw blurRad="38100" dist="38100" dir="2700000" algn="tl">
                    <a:srgbClr val="000000"/>
                  </a:outerShdw>
                </a:effectLst>
                <a:latin typeface="Arial" charset="0"/>
              </a:rPr>
              <a:t>P(E)</a:t>
            </a:r>
            <a:r>
              <a:rPr lang="zh-CN" altLang="en-US" dirty="0">
                <a:effectLst>
                  <a:outerShdw blurRad="38100" dist="38100" dir="2700000" algn="tl">
                    <a:srgbClr val="000000"/>
                  </a:outerShdw>
                </a:effectLst>
                <a:latin typeface="Arial" charset="0"/>
              </a:rPr>
              <a:t>中的返回地址</a:t>
            </a:r>
            <a:r>
              <a:rPr lang="en-US" altLang="zh-CN" dirty="0">
                <a:solidFill>
                  <a:srgbClr val="FF3399"/>
                </a:solidFill>
                <a:effectLst>
                  <a:outerShdw blurRad="38100" dist="38100" dir="2700000" algn="tl">
                    <a:srgbClr val="000000"/>
                  </a:outerShdw>
                </a:effectLst>
                <a:latin typeface="Arial" charset="0"/>
              </a:rPr>
              <a:t>P(E):5</a:t>
            </a:r>
            <a:r>
              <a:rPr lang="zh-CN" altLang="en-US" dirty="0">
                <a:effectLst>
                  <a:outerShdw blurRad="38100" dist="38100" dir="2700000" algn="tl">
                    <a:srgbClr val="000000"/>
                  </a:outerShdw>
                </a:effectLst>
                <a:latin typeface="Arial" charset="0"/>
              </a:rPr>
              <a:t>送入返回栈中</a:t>
            </a:r>
          </a:p>
        </p:txBody>
      </p:sp>
      <p:grpSp>
        <p:nvGrpSpPr>
          <p:cNvPr id="63494" name="Group 8"/>
          <p:cNvGrpSpPr>
            <a:grpSpLocks/>
          </p:cNvGrpSpPr>
          <p:nvPr/>
        </p:nvGrpSpPr>
        <p:grpSpPr bwMode="auto">
          <a:xfrm>
            <a:off x="7427913" y="692150"/>
            <a:ext cx="2989262" cy="5138738"/>
            <a:chOff x="3492" y="737"/>
            <a:chExt cx="2268" cy="3583"/>
          </a:xfrm>
          <a:noFill/>
        </p:grpSpPr>
        <p:sp>
          <p:nvSpPr>
            <p:cNvPr id="63504" name="AutoShape 9"/>
            <p:cNvSpPr>
              <a:spLocks noChangeArrowheads="1"/>
            </p:cNvSpPr>
            <p:nvPr/>
          </p:nvSpPr>
          <p:spPr bwMode="auto">
            <a:xfrm>
              <a:off x="4762" y="737"/>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sz="1600" b="0">
                <a:solidFill>
                  <a:srgbClr val="4F0EF2"/>
                </a:solidFill>
              </a:endParaRPr>
            </a:p>
          </p:txBody>
        </p:sp>
        <p:sp>
          <p:nvSpPr>
            <p:cNvPr id="201738" name="Rectangle 10"/>
            <p:cNvSpPr>
              <a:spLocks noChangeArrowheads="1"/>
            </p:cNvSpPr>
            <p:nvPr/>
          </p:nvSpPr>
          <p:spPr bwMode="auto">
            <a:xfrm>
              <a:off x="4490" y="1021"/>
              <a:ext cx="771" cy="246"/>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SCIN</a:t>
              </a:r>
            </a:p>
          </p:txBody>
        </p:sp>
        <p:sp>
          <p:nvSpPr>
            <p:cNvPr id="201739" name="Line 11"/>
            <p:cNvSpPr>
              <a:spLocks noChangeShapeType="1"/>
            </p:cNvSpPr>
            <p:nvPr/>
          </p:nvSpPr>
          <p:spPr bwMode="auto">
            <a:xfrm>
              <a:off x="4853" y="1271"/>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40" name="Text Box 12"/>
            <p:cNvSpPr txBox="1">
              <a:spLocks noChangeArrowheads="1"/>
            </p:cNvSpPr>
            <p:nvPr/>
          </p:nvSpPr>
          <p:spPr bwMode="auto">
            <a:xfrm>
              <a:off x="4490" y="1433"/>
              <a:ext cx="772" cy="256"/>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ch=e?</a:t>
              </a:r>
            </a:p>
          </p:txBody>
        </p:sp>
        <p:sp>
          <p:nvSpPr>
            <p:cNvPr id="201741" name="Text Box 13"/>
            <p:cNvSpPr txBox="1">
              <a:spLocks noChangeArrowheads="1"/>
            </p:cNvSpPr>
            <p:nvPr/>
          </p:nvSpPr>
          <p:spPr bwMode="auto">
            <a:xfrm>
              <a:off x="4581" y="778"/>
              <a:ext cx="181"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1</a:t>
              </a:r>
            </a:p>
          </p:txBody>
        </p:sp>
        <p:sp>
          <p:nvSpPr>
            <p:cNvPr id="201742" name="Text Box 14"/>
            <p:cNvSpPr txBox="1">
              <a:spLocks noChangeArrowheads="1"/>
            </p:cNvSpPr>
            <p:nvPr/>
          </p:nvSpPr>
          <p:spPr bwMode="auto">
            <a:xfrm>
              <a:off x="4581" y="1267"/>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2</a:t>
              </a:r>
            </a:p>
          </p:txBody>
        </p:sp>
        <p:sp>
          <p:nvSpPr>
            <p:cNvPr id="201743" name="Line 15"/>
            <p:cNvSpPr>
              <a:spLocks noChangeShapeType="1"/>
            </p:cNvSpPr>
            <p:nvPr/>
          </p:nvSpPr>
          <p:spPr bwMode="auto">
            <a:xfrm flipH="1">
              <a:off x="4354" y="1632"/>
              <a:ext cx="454"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44" name="Rectangle 16"/>
            <p:cNvSpPr>
              <a:spLocks noChangeArrowheads="1"/>
            </p:cNvSpPr>
            <p:nvPr/>
          </p:nvSpPr>
          <p:spPr bwMode="auto">
            <a:xfrm>
              <a:off x="3991" y="1877"/>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READ</a:t>
              </a:r>
            </a:p>
          </p:txBody>
        </p:sp>
        <p:sp>
          <p:nvSpPr>
            <p:cNvPr id="201745" name="Line 17"/>
            <p:cNvSpPr>
              <a:spLocks noChangeShapeType="1"/>
            </p:cNvSpPr>
            <p:nvPr/>
          </p:nvSpPr>
          <p:spPr bwMode="auto">
            <a:xfrm>
              <a:off x="4354" y="2121"/>
              <a:ext cx="0" cy="206"/>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46" name="Rectangle 18"/>
            <p:cNvSpPr>
              <a:spLocks noChangeArrowheads="1"/>
            </p:cNvSpPr>
            <p:nvPr/>
          </p:nvSpPr>
          <p:spPr bwMode="auto">
            <a:xfrm>
              <a:off x="3991" y="2325"/>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P(B)</a:t>
              </a:r>
            </a:p>
          </p:txBody>
        </p:sp>
        <p:sp>
          <p:nvSpPr>
            <p:cNvPr id="201747" name="Line 19"/>
            <p:cNvSpPr>
              <a:spLocks noChangeShapeType="1"/>
            </p:cNvSpPr>
            <p:nvPr/>
          </p:nvSpPr>
          <p:spPr bwMode="auto">
            <a:xfrm>
              <a:off x="4354" y="25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48" name="Text Box 20"/>
            <p:cNvSpPr txBox="1">
              <a:spLocks noChangeArrowheads="1"/>
            </p:cNvSpPr>
            <p:nvPr/>
          </p:nvSpPr>
          <p:spPr bwMode="auto">
            <a:xfrm>
              <a:off x="3989" y="2732"/>
              <a:ext cx="772" cy="258"/>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ch=a?</a:t>
              </a:r>
            </a:p>
          </p:txBody>
        </p:sp>
        <p:sp>
          <p:nvSpPr>
            <p:cNvPr id="201749" name="Line 21"/>
            <p:cNvSpPr>
              <a:spLocks noChangeShapeType="1"/>
            </p:cNvSpPr>
            <p:nvPr/>
          </p:nvSpPr>
          <p:spPr bwMode="auto">
            <a:xfrm>
              <a:off x="4898" y="1632"/>
              <a:ext cx="500"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50" name="Rectangle 22"/>
            <p:cNvSpPr>
              <a:spLocks noChangeArrowheads="1"/>
            </p:cNvSpPr>
            <p:nvPr/>
          </p:nvSpPr>
          <p:spPr bwMode="auto">
            <a:xfrm>
              <a:off x="4989" y="1877"/>
              <a:ext cx="771" cy="244"/>
            </a:xfrm>
            <a:prstGeom prst="rect">
              <a:avLst/>
            </a:prstGeom>
            <a:grpFill/>
            <a:ln w="9525">
              <a:no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ERROR</a:t>
              </a:r>
            </a:p>
          </p:txBody>
        </p:sp>
        <p:sp>
          <p:nvSpPr>
            <p:cNvPr id="201751" name="Line 23"/>
            <p:cNvSpPr>
              <a:spLocks noChangeShapeType="1"/>
            </p:cNvSpPr>
            <p:nvPr/>
          </p:nvSpPr>
          <p:spPr bwMode="auto">
            <a:xfrm flipH="1">
              <a:off x="3855" y="293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52" name="Rectangle 24"/>
            <p:cNvSpPr>
              <a:spLocks noChangeArrowheads="1"/>
            </p:cNvSpPr>
            <p:nvPr/>
          </p:nvSpPr>
          <p:spPr bwMode="auto">
            <a:xfrm>
              <a:off x="3492" y="3180"/>
              <a:ext cx="771" cy="245"/>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READ</a:t>
              </a:r>
            </a:p>
          </p:txBody>
        </p:sp>
        <p:sp>
          <p:nvSpPr>
            <p:cNvPr id="201753" name="Line 25"/>
            <p:cNvSpPr>
              <a:spLocks noChangeShapeType="1"/>
            </p:cNvSpPr>
            <p:nvPr/>
          </p:nvSpPr>
          <p:spPr bwMode="auto">
            <a:xfrm>
              <a:off x="3855" y="3425"/>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54" name="Rectangle 26"/>
            <p:cNvSpPr>
              <a:spLocks noChangeArrowheads="1"/>
            </p:cNvSpPr>
            <p:nvPr/>
          </p:nvSpPr>
          <p:spPr bwMode="auto">
            <a:xfrm>
              <a:off x="3492" y="3628"/>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P(A)</a:t>
              </a:r>
            </a:p>
          </p:txBody>
        </p:sp>
        <p:sp>
          <p:nvSpPr>
            <p:cNvPr id="201755" name="Line 27"/>
            <p:cNvSpPr>
              <a:spLocks noChangeShapeType="1"/>
            </p:cNvSpPr>
            <p:nvPr/>
          </p:nvSpPr>
          <p:spPr bwMode="auto">
            <a:xfrm>
              <a:off x="4399" y="2936"/>
              <a:ext cx="499"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56" name="Rectangle 28"/>
            <p:cNvSpPr>
              <a:spLocks noChangeArrowheads="1"/>
            </p:cNvSpPr>
            <p:nvPr/>
          </p:nvSpPr>
          <p:spPr bwMode="auto">
            <a:xfrm>
              <a:off x="4490" y="3180"/>
              <a:ext cx="771" cy="245"/>
            </a:xfrm>
            <a:prstGeom prst="rect">
              <a:avLst/>
            </a:prstGeom>
            <a:grpFill/>
            <a:ln w="9525">
              <a:no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ERROR</a:t>
              </a:r>
            </a:p>
          </p:txBody>
        </p:sp>
        <p:sp>
          <p:nvSpPr>
            <p:cNvPr id="201757" name="Line 29"/>
            <p:cNvSpPr>
              <a:spLocks noChangeShapeType="1"/>
            </p:cNvSpPr>
            <p:nvPr/>
          </p:nvSpPr>
          <p:spPr bwMode="auto">
            <a:xfrm>
              <a:off x="3855" y="3872"/>
              <a:ext cx="0" cy="20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58" name="Rectangle 30"/>
            <p:cNvSpPr>
              <a:spLocks noChangeArrowheads="1"/>
            </p:cNvSpPr>
            <p:nvPr/>
          </p:nvSpPr>
          <p:spPr bwMode="auto">
            <a:xfrm>
              <a:off x="3492" y="4076"/>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SCOUT</a:t>
              </a:r>
            </a:p>
          </p:txBody>
        </p:sp>
        <p:sp>
          <p:nvSpPr>
            <p:cNvPr id="201759" name="Text Box 31"/>
            <p:cNvSpPr txBox="1">
              <a:spLocks noChangeArrowheads="1"/>
            </p:cNvSpPr>
            <p:nvPr/>
          </p:nvSpPr>
          <p:spPr bwMode="auto">
            <a:xfrm>
              <a:off x="4399" y="154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a:t>
              </a:r>
            </a:p>
          </p:txBody>
        </p:sp>
        <p:sp>
          <p:nvSpPr>
            <p:cNvPr id="201760" name="Text Box 32"/>
            <p:cNvSpPr txBox="1">
              <a:spLocks noChangeArrowheads="1"/>
            </p:cNvSpPr>
            <p:nvPr/>
          </p:nvSpPr>
          <p:spPr bwMode="auto">
            <a:xfrm>
              <a:off x="5170" y="1553"/>
              <a:ext cx="182" cy="236"/>
            </a:xfrm>
            <a:prstGeom prst="rect">
              <a:avLst/>
            </a:prstGeom>
            <a:grpFill/>
            <a:ln w="9525" algn="ctr">
              <a:noFill/>
              <a:miter lim="800000"/>
              <a:headEnd/>
              <a:tailEnd/>
            </a:ln>
            <a:effectLst/>
          </p:spPr>
          <p:txBody>
            <a:bodyPr>
              <a:spAutoFit/>
            </a:bodyPr>
            <a:lstStyle/>
            <a:p>
              <a:pPr>
                <a:spcBef>
                  <a:spcPct val="50000"/>
                </a:spcBef>
                <a:defRPr/>
              </a:pPr>
              <a:r>
                <a:rPr lang="en-US" altLang="zh-CN" sz="1600">
                  <a:effectLst>
                    <a:outerShdw blurRad="38100" dist="38100" dir="2700000" algn="tl">
                      <a:srgbClr val="000000"/>
                    </a:outerShdw>
                  </a:effectLst>
                  <a:latin typeface="Arial" charset="0"/>
                  <a:cs typeface="Arial" charset="0"/>
                </a:rPr>
                <a:t>≠</a:t>
              </a:r>
            </a:p>
          </p:txBody>
        </p:sp>
        <p:sp>
          <p:nvSpPr>
            <p:cNvPr id="201761" name="Text Box 33"/>
            <p:cNvSpPr txBox="1">
              <a:spLocks noChangeArrowheads="1"/>
            </p:cNvSpPr>
            <p:nvPr/>
          </p:nvSpPr>
          <p:spPr bwMode="auto">
            <a:xfrm>
              <a:off x="3900" y="286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a:t>
              </a:r>
            </a:p>
          </p:txBody>
        </p:sp>
        <p:sp>
          <p:nvSpPr>
            <p:cNvPr id="201762" name="Text Box 34"/>
            <p:cNvSpPr txBox="1">
              <a:spLocks noChangeArrowheads="1"/>
            </p:cNvSpPr>
            <p:nvPr/>
          </p:nvSpPr>
          <p:spPr bwMode="auto">
            <a:xfrm>
              <a:off x="4627" y="2869"/>
              <a:ext cx="182" cy="235"/>
            </a:xfrm>
            <a:prstGeom prst="rect">
              <a:avLst/>
            </a:prstGeom>
            <a:grpFill/>
            <a:ln w="9525" algn="ctr">
              <a:noFill/>
              <a:miter lim="800000"/>
              <a:headEnd/>
              <a:tailEnd/>
            </a:ln>
            <a:effectLst/>
          </p:spPr>
          <p:txBody>
            <a:bodyPr>
              <a:spAutoFit/>
            </a:bodyPr>
            <a:lstStyle/>
            <a:p>
              <a:pPr>
                <a:spcBef>
                  <a:spcPct val="50000"/>
                </a:spcBef>
                <a:defRPr/>
              </a:pPr>
              <a:r>
                <a:rPr lang="en-US" altLang="zh-CN" sz="1600">
                  <a:effectLst>
                    <a:outerShdw blurRad="38100" dist="38100" dir="2700000" algn="tl">
                      <a:srgbClr val="000000"/>
                    </a:outerShdw>
                  </a:effectLst>
                  <a:latin typeface="Arial" charset="0"/>
                  <a:cs typeface="Arial" charset="0"/>
                </a:rPr>
                <a:t>≠</a:t>
              </a:r>
            </a:p>
          </p:txBody>
        </p:sp>
        <p:sp>
          <p:nvSpPr>
            <p:cNvPr id="201763" name="Text Box 35"/>
            <p:cNvSpPr txBox="1">
              <a:spLocks noChangeArrowheads="1"/>
            </p:cNvSpPr>
            <p:nvPr/>
          </p:nvSpPr>
          <p:spPr bwMode="auto">
            <a:xfrm>
              <a:off x="4580"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3</a:t>
              </a:r>
            </a:p>
          </p:txBody>
        </p:sp>
        <p:sp>
          <p:nvSpPr>
            <p:cNvPr id="201764" name="Text Box 36"/>
            <p:cNvSpPr txBox="1">
              <a:spLocks noChangeArrowheads="1"/>
            </p:cNvSpPr>
            <p:nvPr/>
          </p:nvSpPr>
          <p:spPr bwMode="auto">
            <a:xfrm>
              <a:off x="4989"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4</a:t>
              </a:r>
            </a:p>
          </p:txBody>
        </p:sp>
        <p:sp>
          <p:nvSpPr>
            <p:cNvPr id="201765" name="Text Box 37"/>
            <p:cNvSpPr txBox="1">
              <a:spLocks noChangeArrowheads="1"/>
            </p:cNvSpPr>
            <p:nvPr/>
          </p:nvSpPr>
          <p:spPr bwMode="auto">
            <a:xfrm>
              <a:off x="4127" y="255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solidFill>
                    <a:srgbClr val="FF3399"/>
                  </a:solidFill>
                  <a:effectLst>
                    <a:outerShdw blurRad="38100" dist="38100" dir="2700000" algn="tl">
                      <a:srgbClr val="000000"/>
                    </a:outerShdw>
                  </a:effectLst>
                </a:rPr>
                <a:t>5</a:t>
              </a:r>
            </a:p>
          </p:txBody>
        </p:sp>
        <p:sp>
          <p:nvSpPr>
            <p:cNvPr id="201766" name="Text Box 38"/>
            <p:cNvSpPr txBox="1">
              <a:spLocks noChangeArrowheads="1"/>
            </p:cNvSpPr>
            <p:nvPr/>
          </p:nvSpPr>
          <p:spPr bwMode="auto">
            <a:xfrm>
              <a:off x="3673" y="2914"/>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6</a:t>
              </a:r>
            </a:p>
          </p:txBody>
        </p:sp>
        <p:sp>
          <p:nvSpPr>
            <p:cNvPr id="201767" name="Text Box 39"/>
            <p:cNvSpPr txBox="1">
              <a:spLocks noChangeArrowheads="1"/>
            </p:cNvSpPr>
            <p:nvPr/>
          </p:nvSpPr>
          <p:spPr bwMode="auto">
            <a:xfrm>
              <a:off x="3582" y="3413"/>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7</a:t>
              </a:r>
            </a:p>
          </p:txBody>
        </p:sp>
        <p:sp>
          <p:nvSpPr>
            <p:cNvPr id="201768" name="Text Box 40"/>
            <p:cNvSpPr txBox="1">
              <a:spLocks noChangeArrowheads="1"/>
            </p:cNvSpPr>
            <p:nvPr/>
          </p:nvSpPr>
          <p:spPr bwMode="auto">
            <a:xfrm>
              <a:off x="3582" y="382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8</a:t>
              </a:r>
            </a:p>
          </p:txBody>
        </p:sp>
      </p:grpSp>
      <p:sp>
        <p:nvSpPr>
          <p:cNvPr id="201769" name="Rectangle 41"/>
          <p:cNvSpPr>
            <a:spLocks noChangeArrowheads="1"/>
          </p:cNvSpPr>
          <p:nvPr/>
        </p:nvSpPr>
        <p:spPr bwMode="auto">
          <a:xfrm>
            <a:off x="7162800" y="609601"/>
            <a:ext cx="18288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effectLst>
                  <a:outerShdw blurRad="38100" dist="38100" dir="2700000" algn="tl">
                    <a:srgbClr val="000000"/>
                  </a:outerShdw>
                </a:effectLst>
                <a:latin typeface="Arial" charset="0"/>
              </a:rPr>
              <a:t>子程序</a:t>
            </a:r>
            <a:r>
              <a:rPr lang="en-US" altLang="zh-CN">
                <a:solidFill>
                  <a:srgbClr val="FF3399"/>
                </a:solidFill>
                <a:effectLst>
                  <a:outerShdw blurRad="38100" dist="38100" dir="2700000" algn="tl">
                    <a:srgbClr val="000000"/>
                  </a:outerShdw>
                </a:effectLst>
                <a:latin typeface="Arial" charset="0"/>
              </a:rPr>
              <a:t>P(E)</a:t>
            </a:r>
          </a:p>
        </p:txBody>
      </p:sp>
      <p:sp>
        <p:nvSpPr>
          <p:cNvPr id="201770" name="Rectangle 42"/>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effectLst>
                  <a:outerShdw blurRad="38100" dist="38100" dir="2700000" algn="tl">
                    <a:srgbClr val="000000"/>
                  </a:outerShdw>
                </a:effectLst>
                <a:latin typeface="Arial" charset="0"/>
              </a:rPr>
              <a:t>主返</a:t>
            </a:r>
          </a:p>
          <a:p>
            <a:pPr>
              <a:defRPr/>
            </a:pPr>
            <a:endParaRPr lang="zh-CN" altLang="en-US">
              <a:effectLst>
                <a:outerShdw blurRad="38100" dist="38100" dir="2700000" algn="tl">
                  <a:srgbClr val="000000"/>
                </a:outerShdw>
              </a:effectLst>
              <a:latin typeface="Arial" charset="0"/>
            </a:endParaRPr>
          </a:p>
          <a:p>
            <a:pPr>
              <a:defRPr/>
            </a:pPr>
            <a:r>
              <a:rPr lang="en-US" altLang="zh-CN">
                <a:effectLst>
                  <a:outerShdw blurRad="38100" dist="38100" dir="2700000" algn="tl">
                    <a:srgbClr val="000000"/>
                  </a:outerShdw>
                </a:effectLst>
                <a:latin typeface="Arial" charset="0"/>
              </a:rPr>
              <a:t>P(E):5</a:t>
            </a:r>
          </a:p>
          <a:p>
            <a:pPr>
              <a:defRPr/>
            </a:pPr>
            <a:endParaRPr lang="en-US" altLang="zh-CN">
              <a:effectLst>
                <a:outerShdw blurRad="38100" dist="38100" dir="2700000" algn="tl">
                  <a:srgbClr val="000000"/>
                </a:outerShdw>
              </a:effectLst>
              <a:latin typeface="Arial" charset="0"/>
            </a:endParaRPr>
          </a:p>
          <a:p>
            <a:pPr>
              <a:defRPr/>
            </a:pPr>
            <a:endParaRPr lang="en-US" altLang="zh-CN">
              <a:effectLst>
                <a:outerShdw blurRad="38100" dist="38100" dir="2700000" algn="tl">
                  <a:srgbClr val="000000"/>
                </a:outerShdw>
              </a:effectLst>
              <a:latin typeface="Arial" charset="0"/>
            </a:endParaRPr>
          </a:p>
          <a:p>
            <a:pPr>
              <a:defRPr/>
            </a:pPr>
            <a:endParaRPr lang="en-US" altLang="zh-CN">
              <a:effectLst>
                <a:outerShdw blurRad="38100" dist="38100" dir="2700000" algn="tl">
                  <a:srgbClr val="000000"/>
                </a:outerShdw>
              </a:effectLst>
              <a:latin typeface="Arial" charset="0"/>
            </a:endParaRPr>
          </a:p>
          <a:p>
            <a:pPr>
              <a:defRPr/>
            </a:pPr>
            <a:endParaRPr lang="en-US" altLang="zh-CN">
              <a:effectLst>
                <a:outerShdw blurRad="38100" dist="38100" dir="2700000" algn="tl">
                  <a:srgbClr val="000000"/>
                </a:outerShdw>
              </a:effectLst>
              <a:latin typeface="Arial" charset="0"/>
            </a:endParaRPr>
          </a:p>
          <a:p>
            <a:pPr>
              <a:defRPr/>
            </a:pPr>
            <a:endParaRPr lang="en-US" altLang="zh-CN">
              <a:effectLst>
                <a:outerShdw blurRad="38100" dist="38100" dir="2700000" algn="tl">
                  <a:srgbClr val="000000"/>
                </a:outerShdw>
              </a:effectLst>
              <a:latin typeface="Arial" charset="0"/>
            </a:endParaRPr>
          </a:p>
          <a:p>
            <a:pPr>
              <a:defRPr/>
            </a:pPr>
            <a:endParaRPr lang="en-US" altLang="zh-CN">
              <a:effectLst>
                <a:outerShdw blurRad="38100" dist="38100" dir="2700000" algn="tl">
                  <a:srgbClr val="000000"/>
                </a:outerShdw>
              </a:effectLst>
              <a:latin typeface="Arial" charset="0"/>
            </a:endParaRPr>
          </a:p>
        </p:txBody>
      </p:sp>
      <p:sp>
        <p:nvSpPr>
          <p:cNvPr id="201771" name="Line 43"/>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72" name="Line 44"/>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73" name="Line 45"/>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74" name="Text Box 46"/>
          <p:cNvSpPr txBox="1">
            <a:spLocks noChangeArrowheads="1"/>
          </p:cNvSpPr>
          <p:nvPr/>
        </p:nvSpPr>
        <p:spPr bwMode="auto">
          <a:xfrm>
            <a:off x="2459039" y="4322763"/>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TOP</a:t>
            </a:r>
            <a:r>
              <a:rPr lang="en-US" altLang="zh-CN">
                <a:effectLst>
                  <a:outerShdw blurRad="38100" dist="38100" dir="2700000" algn="tl">
                    <a:srgbClr val="000000"/>
                  </a:outerShdw>
                </a:effectLst>
                <a:latin typeface="Arial" charset="0"/>
                <a:cs typeface="Arial" charset="0"/>
              </a:rPr>
              <a:t>→</a:t>
            </a:r>
          </a:p>
        </p:txBody>
      </p:sp>
      <p:sp>
        <p:nvSpPr>
          <p:cNvPr id="201775" name="Line 47"/>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76" name="Line 48"/>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77" name="Line 49"/>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63540" name="Rectangle 52"/>
          <p:cNvSpPr>
            <a:spLocks noChangeArrowheads="1"/>
          </p:cNvSpPr>
          <p:nvPr/>
        </p:nvSpPr>
        <p:spPr bwMode="auto">
          <a:xfrm>
            <a:off x="4872038" y="368301"/>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effectLst>
                  <a:outerShdw blurRad="38100" dist="38100" dir="2700000" algn="tl">
                    <a:srgbClr val="000000"/>
                  </a:outerShdw>
                </a:effectLst>
              </a:rPr>
              <a:t>#</a:t>
            </a:r>
            <a:endParaRPr lang="zh-CN" altLang="en-US">
              <a:effectLst>
                <a:outerShdw blurRad="38100" dist="38100" dir="2700000" algn="tl">
                  <a:srgbClr val="000000"/>
                </a:outerShdw>
              </a:effectLst>
            </a:endParaRPr>
          </a:p>
        </p:txBody>
      </p:sp>
    </p:spTree>
    <p:extLst>
      <p:ext uri="{BB962C8B-B14F-4D97-AF65-F5344CB8AC3E}">
        <p14:creationId xmlns:p14="http://schemas.microsoft.com/office/powerpoint/2010/main" val="41897734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16A5E36D-8641-45F7-ABFC-51AD2DADE3FC}" type="slidenum">
              <a:rPr lang="en-US" altLang="zh-CN"/>
              <a:pPr eaLnBrk="1" hangingPunct="1"/>
              <a:t>16</a:t>
            </a:fld>
            <a:endParaRPr lang="en-US" altLang="zh-CN"/>
          </a:p>
        </p:txBody>
      </p:sp>
      <p:grpSp>
        <p:nvGrpSpPr>
          <p:cNvPr id="64515" name="Group 2"/>
          <p:cNvGrpSpPr>
            <a:grpSpLocks/>
          </p:cNvGrpSpPr>
          <p:nvPr/>
        </p:nvGrpSpPr>
        <p:grpSpPr bwMode="auto">
          <a:xfrm>
            <a:off x="2820989" y="333376"/>
            <a:ext cx="503237" cy="1223963"/>
            <a:chOff x="159" y="981"/>
            <a:chExt cx="317" cy="771"/>
          </a:xfrm>
          <a:noFill/>
        </p:grpSpPr>
        <p:sp>
          <p:nvSpPr>
            <p:cNvPr id="203779"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03780"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781"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03782"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03783" name="Rectangle 7"/>
          <p:cNvSpPr>
            <a:spLocks noChangeArrowheads="1"/>
          </p:cNvSpPr>
          <p:nvPr/>
        </p:nvSpPr>
        <p:spPr bwMode="auto">
          <a:xfrm>
            <a:off x="1847850" y="1773239"/>
            <a:ext cx="5126038" cy="915987"/>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en-US" altLang="zh-CN" dirty="0">
                <a:solidFill>
                  <a:srgbClr val="011893"/>
                </a:solidFill>
              </a:rPr>
              <a:t>   6</a:t>
            </a:r>
            <a:r>
              <a:rPr lang="zh-CN" altLang="en-US" dirty="0">
                <a:solidFill>
                  <a:srgbClr val="011893"/>
                </a:solidFill>
              </a:rPr>
              <a:t>）</a:t>
            </a:r>
            <a:r>
              <a:rPr lang="zh-CN" altLang="en-US" dirty="0"/>
              <a:t>然后执行</a:t>
            </a:r>
            <a:r>
              <a:rPr lang="en-US" altLang="en-US" dirty="0" err="1"/>
              <a:t>子程序P</a:t>
            </a:r>
            <a:r>
              <a:rPr lang="en-US" altLang="en-US" dirty="0"/>
              <a:t>(B)</a:t>
            </a:r>
            <a:r>
              <a:rPr lang="zh-CN" altLang="en-US" dirty="0"/>
              <a:t>，分析</a:t>
            </a:r>
            <a:r>
              <a:rPr lang="en-US" altLang="zh-CN" dirty="0" err="1"/>
              <a:t>ch</a:t>
            </a:r>
            <a:r>
              <a:rPr lang="en-US" altLang="zh-CN" dirty="0"/>
              <a:t>?</a:t>
            </a:r>
            <a:r>
              <a:rPr lang="zh-CN" altLang="en-US" dirty="0"/>
              <a:t>＝</a:t>
            </a:r>
            <a:r>
              <a:rPr lang="en-US" altLang="zh-CN" dirty="0"/>
              <a:t>d</a:t>
            </a:r>
            <a:r>
              <a:rPr lang="zh-CN" altLang="en-US" dirty="0"/>
              <a:t>，现在不是</a:t>
            </a:r>
            <a:r>
              <a:rPr lang="en-US" altLang="zh-CN" dirty="0"/>
              <a:t>d </a:t>
            </a:r>
            <a:r>
              <a:rPr lang="zh-CN" altLang="en-US" dirty="0"/>
              <a:t>，再判定</a:t>
            </a:r>
            <a:r>
              <a:rPr lang="en-US" altLang="zh-CN" dirty="0" err="1"/>
              <a:t>ch</a:t>
            </a:r>
            <a:r>
              <a:rPr lang="zh-CN" altLang="en-US" dirty="0"/>
              <a:t>？＝</a:t>
            </a:r>
            <a:r>
              <a:rPr lang="en-US" altLang="zh-CN" dirty="0"/>
              <a:t>a</a:t>
            </a:r>
            <a:r>
              <a:rPr lang="zh-CN" altLang="en-US" dirty="0"/>
              <a:t>，现在</a:t>
            </a:r>
            <a:r>
              <a:rPr lang="en-US" altLang="zh-CN" dirty="0" err="1"/>
              <a:t>ch</a:t>
            </a:r>
            <a:r>
              <a:rPr lang="zh-CN" altLang="en-US" dirty="0"/>
              <a:t>＝</a:t>
            </a:r>
            <a:r>
              <a:rPr lang="en-US" altLang="zh-CN" dirty="0"/>
              <a:t>a</a:t>
            </a:r>
            <a:r>
              <a:rPr lang="zh-CN" altLang="en-US" dirty="0"/>
              <a:t>，接着读入下一个字符。</a:t>
            </a:r>
          </a:p>
        </p:txBody>
      </p:sp>
      <p:sp>
        <p:nvSpPr>
          <p:cNvPr id="203784" name="Rectangle 8"/>
          <p:cNvSpPr>
            <a:spLocks noChangeArrowheads="1"/>
          </p:cNvSpPr>
          <p:nvPr/>
        </p:nvSpPr>
        <p:spPr bwMode="auto">
          <a:xfrm>
            <a:off x="6400800" y="457201"/>
            <a:ext cx="13716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P(B)</a:t>
            </a:r>
          </a:p>
        </p:txBody>
      </p:sp>
      <p:sp>
        <p:nvSpPr>
          <p:cNvPr id="203785"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P(E):5</a:t>
            </a: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p:txBody>
      </p:sp>
      <p:sp>
        <p:nvSpPr>
          <p:cNvPr id="203786"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03787"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03788"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3789" name="Text Box 13"/>
          <p:cNvSpPr txBox="1">
            <a:spLocks noChangeArrowheads="1"/>
          </p:cNvSpPr>
          <p:nvPr/>
        </p:nvSpPr>
        <p:spPr bwMode="auto">
          <a:xfrm>
            <a:off x="2459039" y="4322763"/>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03790"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3791"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3792"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64527" name="Group 17"/>
          <p:cNvGrpSpPr>
            <a:grpSpLocks/>
          </p:cNvGrpSpPr>
          <p:nvPr/>
        </p:nvGrpSpPr>
        <p:grpSpPr bwMode="auto">
          <a:xfrm>
            <a:off x="6311901" y="368300"/>
            <a:ext cx="4284663" cy="5354638"/>
            <a:chOff x="2653" y="874"/>
            <a:chExt cx="3085" cy="3373"/>
          </a:xfrm>
          <a:noFill/>
        </p:grpSpPr>
        <p:sp>
          <p:nvSpPr>
            <p:cNvPr id="64528" name="AutoShape 18"/>
            <p:cNvSpPr>
              <a:spLocks noChangeArrowheads="1"/>
            </p:cNvSpPr>
            <p:nvPr/>
          </p:nvSpPr>
          <p:spPr bwMode="auto">
            <a:xfrm>
              <a:off x="3969" y="874"/>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03795" name="Rectangle 19"/>
            <p:cNvSpPr>
              <a:spLocks noChangeArrowheads="1"/>
            </p:cNvSpPr>
            <p:nvPr/>
          </p:nvSpPr>
          <p:spPr bwMode="auto">
            <a:xfrm>
              <a:off x="3697" y="1159"/>
              <a:ext cx="775"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03796" name="Line 20"/>
            <p:cNvSpPr>
              <a:spLocks noChangeShapeType="1"/>
            </p:cNvSpPr>
            <p:nvPr/>
          </p:nvSpPr>
          <p:spPr bwMode="auto">
            <a:xfrm>
              <a:off x="4060" y="1408"/>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797" name="Text Box 21"/>
            <p:cNvSpPr txBox="1">
              <a:spLocks noChangeArrowheads="1"/>
            </p:cNvSpPr>
            <p:nvPr/>
          </p:nvSpPr>
          <p:spPr bwMode="auto">
            <a:xfrm>
              <a:off x="3697" y="1570"/>
              <a:ext cx="775"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03798" name="Text Box 22"/>
            <p:cNvSpPr txBox="1">
              <a:spLocks noChangeArrowheads="1"/>
            </p:cNvSpPr>
            <p:nvPr/>
          </p:nvSpPr>
          <p:spPr bwMode="auto">
            <a:xfrm>
              <a:off x="3788" y="915"/>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03799" name="Text Box 23"/>
            <p:cNvSpPr txBox="1">
              <a:spLocks noChangeArrowheads="1"/>
            </p:cNvSpPr>
            <p:nvPr/>
          </p:nvSpPr>
          <p:spPr bwMode="auto">
            <a:xfrm>
              <a:off x="3788" y="140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03800" name="Line 24"/>
            <p:cNvSpPr>
              <a:spLocks noChangeShapeType="1"/>
            </p:cNvSpPr>
            <p:nvPr/>
          </p:nvSpPr>
          <p:spPr bwMode="auto">
            <a:xfrm flipH="1">
              <a:off x="3561" y="1770"/>
              <a:ext cx="455"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801" name="Rectangle 25"/>
            <p:cNvSpPr>
              <a:spLocks noChangeArrowheads="1"/>
            </p:cNvSpPr>
            <p:nvPr/>
          </p:nvSpPr>
          <p:spPr bwMode="auto">
            <a:xfrm>
              <a:off x="3198" y="2014"/>
              <a:ext cx="769"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03802" name="Line 26"/>
            <p:cNvSpPr>
              <a:spLocks noChangeShapeType="1"/>
            </p:cNvSpPr>
            <p:nvPr/>
          </p:nvSpPr>
          <p:spPr bwMode="auto">
            <a:xfrm>
              <a:off x="3561" y="2258"/>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803" name="Rectangle 27"/>
            <p:cNvSpPr>
              <a:spLocks noChangeArrowheads="1"/>
            </p:cNvSpPr>
            <p:nvPr/>
          </p:nvSpPr>
          <p:spPr bwMode="auto">
            <a:xfrm>
              <a:off x="3198" y="2462"/>
              <a:ext cx="769"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P(E)</a:t>
              </a:r>
            </a:p>
          </p:txBody>
        </p:sp>
        <p:sp>
          <p:nvSpPr>
            <p:cNvPr id="203804" name="Line 28"/>
            <p:cNvSpPr>
              <a:spLocks noChangeShapeType="1"/>
            </p:cNvSpPr>
            <p:nvPr/>
          </p:nvSpPr>
          <p:spPr bwMode="auto">
            <a:xfrm>
              <a:off x="3561" y="2707"/>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805" name="Text Box 29"/>
            <p:cNvSpPr txBox="1">
              <a:spLocks noChangeArrowheads="1"/>
            </p:cNvSpPr>
            <p:nvPr/>
          </p:nvSpPr>
          <p:spPr bwMode="auto">
            <a:xfrm>
              <a:off x="3197" y="2869"/>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03806" name="Line 30"/>
            <p:cNvSpPr>
              <a:spLocks noChangeShapeType="1"/>
            </p:cNvSpPr>
            <p:nvPr/>
          </p:nvSpPr>
          <p:spPr bwMode="auto">
            <a:xfrm>
              <a:off x="4105" y="1770"/>
              <a:ext cx="774" cy="238"/>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807" name="Line 31"/>
            <p:cNvSpPr>
              <a:spLocks noChangeShapeType="1"/>
            </p:cNvSpPr>
            <p:nvPr/>
          </p:nvSpPr>
          <p:spPr bwMode="auto">
            <a:xfrm flipH="1">
              <a:off x="2971" y="309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808" name="Rectangle 32"/>
            <p:cNvSpPr>
              <a:spLocks noChangeArrowheads="1"/>
            </p:cNvSpPr>
            <p:nvPr/>
          </p:nvSpPr>
          <p:spPr bwMode="auto">
            <a:xfrm>
              <a:off x="3697" y="3351"/>
              <a:ext cx="775"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03809" name="Line 33"/>
            <p:cNvSpPr>
              <a:spLocks noChangeShapeType="1"/>
            </p:cNvSpPr>
            <p:nvPr/>
          </p:nvSpPr>
          <p:spPr bwMode="auto">
            <a:xfrm>
              <a:off x="5330" y="275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810" name="Rectangle 34"/>
            <p:cNvSpPr>
              <a:spLocks noChangeArrowheads="1"/>
            </p:cNvSpPr>
            <p:nvPr/>
          </p:nvSpPr>
          <p:spPr bwMode="auto">
            <a:xfrm>
              <a:off x="4966" y="2960"/>
              <a:ext cx="772"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03811" name="Line 35"/>
            <p:cNvSpPr>
              <a:spLocks noChangeShapeType="1"/>
            </p:cNvSpPr>
            <p:nvPr/>
          </p:nvSpPr>
          <p:spPr bwMode="auto">
            <a:xfrm>
              <a:off x="3606" y="3073"/>
              <a:ext cx="497"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812" name="Rectangle 36"/>
            <p:cNvSpPr>
              <a:spLocks noChangeArrowheads="1"/>
            </p:cNvSpPr>
            <p:nvPr/>
          </p:nvSpPr>
          <p:spPr bwMode="auto">
            <a:xfrm>
              <a:off x="2653" y="3323"/>
              <a:ext cx="772"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03813" name="Line 37"/>
            <p:cNvSpPr>
              <a:spLocks noChangeShapeType="1"/>
            </p:cNvSpPr>
            <p:nvPr/>
          </p:nvSpPr>
          <p:spPr bwMode="auto">
            <a:xfrm>
              <a:off x="4740" y="3731"/>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814" name="Text Box 38"/>
            <p:cNvSpPr txBox="1">
              <a:spLocks noChangeArrowheads="1"/>
            </p:cNvSpPr>
            <p:nvPr/>
          </p:nvSpPr>
          <p:spPr bwMode="auto">
            <a:xfrm>
              <a:off x="3606" y="168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03815" name="Text Box 39"/>
            <p:cNvSpPr txBox="1">
              <a:spLocks noChangeArrowheads="1"/>
            </p:cNvSpPr>
            <p:nvPr/>
          </p:nvSpPr>
          <p:spPr bwMode="auto">
            <a:xfrm>
              <a:off x="4649" y="1690"/>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03816" name="Text Box 40"/>
            <p:cNvSpPr txBox="1">
              <a:spLocks noChangeArrowheads="1"/>
            </p:cNvSpPr>
            <p:nvPr/>
          </p:nvSpPr>
          <p:spPr bwMode="auto">
            <a:xfrm>
              <a:off x="3878" y="300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03817" name="Text Box 41"/>
            <p:cNvSpPr txBox="1">
              <a:spLocks noChangeArrowheads="1"/>
            </p:cNvSpPr>
            <p:nvPr/>
          </p:nvSpPr>
          <p:spPr bwMode="auto">
            <a:xfrm>
              <a:off x="3016" y="3006"/>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03818" name="Text Box 42"/>
            <p:cNvSpPr txBox="1">
              <a:spLocks noChangeArrowheads="1"/>
            </p:cNvSpPr>
            <p:nvPr/>
          </p:nvSpPr>
          <p:spPr bwMode="auto">
            <a:xfrm>
              <a:off x="3787" y="182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03819" name="Text Box 43"/>
            <p:cNvSpPr txBox="1">
              <a:spLocks noChangeArrowheads="1"/>
            </p:cNvSpPr>
            <p:nvPr/>
          </p:nvSpPr>
          <p:spPr bwMode="auto">
            <a:xfrm>
              <a:off x="3289" y="2234"/>
              <a:ext cx="184"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03820" name="Text Box 44"/>
            <p:cNvSpPr txBox="1">
              <a:spLocks noChangeArrowheads="1"/>
            </p:cNvSpPr>
            <p:nvPr/>
          </p:nvSpPr>
          <p:spPr bwMode="auto">
            <a:xfrm>
              <a:off x="3334" y="268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03821" name="Text Box 45"/>
            <p:cNvSpPr txBox="1">
              <a:spLocks noChangeArrowheads="1"/>
            </p:cNvSpPr>
            <p:nvPr/>
          </p:nvSpPr>
          <p:spPr bwMode="auto">
            <a:xfrm>
              <a:off x="3742"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03822" name="Text Box 46"/>
            <p:cNvSpPr txBox="1">
              <a:spLocks noChangeArrowheads="1"/>
            </p:cNvSpPr>
            <p:nvPr/>
          </p:nvSpPr>
          <p:spPr bwMode="auto">
            <a:xfrm>
              <a:off x="4377" y="1872"/>
              <a:ext cx="183"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03823" name="Text Box 47"/>
            <p:cNvSpPr txBox="1">
              <a:spLocks noChangeArrowheads="1"/>
            </p:cNvSpPr>
            <p:nvPr/>
          </p:nvSpPr>
          <p:spPr bwMode="auto">
            <a:xfrm>
              <a:off x="5057" y="273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9</a:t>
              </a:r>
            </a:p>
          </p:txBody>
        </p:sp>
        <p:sp>
          <p:nvSpPr>
            <p:cNvPr id="203824" name="Line 48"/>
            <p:cNvSpPr>
              <a:spLocks noChangeShapeType="1"/>
            </p:cNvSpPr>
            <p:nvPr/>
          </p:nvSpPr>
          <p:spPr bwMode="auto">
            <a:xfrm flipH="1">
              <a:off x="4378" y="2262"/>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825" name="Rectangle 49"/>
            <p:cNvSpPr>
              <a:spLocks noChangeArrowheads="1"/>
            </p:cNvSpPr>
            <p:nvPr/>
          </p:nvSpPr>
          <p:spPr bwMode="auto">
            <a:xfrm>
              <a:off x="3924" y="2461"/>
              <a:ext cx="772"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03826" name="Text Box 50"/>
            <p:cNvSpPr txBox="1">
              <a:spLocks noChangeArrowheads="1"/>
            </p:cNvSpPr>
            <p:nvPr/>
          </p:nvSpPr>
          <p:spPr bwMode="auto">
            <a:xfrm>
              <a:off x="4377" y="2184"/>
              <a:ext cx="183"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03827" name="Rectangle 51"/>
            <p:cNvSpPr>
              <a:spLocks noChangeArrowheads="1"/>
            </p:cNvSpPr>
            <p:nvPr/>
          </p:nvSpPr>
          <p:spPr bwMode="auto">
            <a:xfrm>
              <a:off x="4966" y="2489"/>
              <a:ext cx="772"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03828" name="Line 52"/>
            <p:cNvSpPr>
              <a:spLocks noChangeShapeType="1"/>
            </p:cNvSpPr>
            <p:nvPr/>
          </p:nvSpPr>
          <p:spPr bwMode="auto">
            <a:xfrm>
              <a:off x="4922" y="2251"/>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829" name="Text Box 53"/>
            <p:cNvSpPr txBox="1">
              <a:spLocks noChangeArrowheads="1"/>
            </p:cNvSpPr>
            <p:nvPr/>
          </p:nvSpPr>
          <p:spPr bwMode="auto">
            <a:xfrm>
              <a:off x="5013" y="23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8</a:t>
              </a:r>
            </a:p>
          </p:txBody>
        </p:sp>
        <p:sp>
          <p:nvSpPr>
            <p:cNvPr id="203830" name="Text Box 54"/>
            <p:cNvSpPr txBox="1">
              <a:spLocks noChangeArrowheads="1"/>
            </p:cNvSpPr>
            <p:nvPr/>
          </p:nvSpPr>
          <p:spPr bwMode="auto">
            <a:xfrm>
              <a:off x="5058" y="2139"/>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03831" name="Text Box 55"/>
            <p:cNvSpPr txBox="1">
              <a:spLocks noChangeArrowheads="1"/>
            </p:cNvSpPr>
            <p:nvPr/>
          </p:nvSpPr>
          <p:spPr bwMode="auto">
            <a:xfrm>
              <a:off x="4422" y="200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a:t>
              </a:r>
            </a:p>
          </p:txBody>
        </p:sp>
        <p:sp>
          <p:nvSpPr>
            <p:cNvPr id="203832" name="Rectangle 56"/>
            <p:cNvSpPr>
              <a:spLocks noChangeArrowheads="1"/>
            </p:cNvSpPr>
            <p:nvPr/>
          </p:nvSpPr>
          <p:spPr bwMode="auto">
            <a:xfrm>
              <a:off x="4332" y="4003"/>
              <a:ext cx="770"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03833" name="Text Box 57"/>
            <p:cNvSpPr txBox="1">
              <a:spLocks noChangeArrowheads="1"/>
            </p:cNvSpPr>
            <p:nvPr/>
          </p:nvSpPr>
          <p:spPr bwMode="auto">
            <a:xfrm>
              <a:off x="4378" y="3731"/>
              <a:ext cx="318"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10</a:t>
              </a:r>
            </a:p>
          </p:txBody>
        </p:sp>
        <p:sp>
          <p:nvSpPr>
            <p:cNvPr id="203834" name="Line 58"/>
            <p:cNvSpPr>
              <a:spLocks noChangeShapeType="1"/>
            </p:cNvSpPr>
            <p:nvPr/>
          </p:nvSpPr>
          <p:spPr bwMode="auto">
            <a:xfrm>
              <a:off x="4150" y="3596"/>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03835" name="Line 59"/>
            <p:cNvSpPr>
              <a:spLocks noChangeShapeType="1"/>
            </p:cNvSpPr>
            <p:nvPr/>
          </p:nvSpPr>
          <p:spPr bwMode="auto">
            <a:xfrm>
              <a:off x="5330" y="3187"/>
              <a:ext cx="0" cy="545"/>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03836" name="Line 60"/>
            <p:cNvSpPr>
              <a:spLocks noChangeShapeType="1"/>
            </p:cNvSpPr>
            <p:nvPr/>
          </p:nvSpPr>
          <p:spPr bwMode="auto">
            <a:xfrm>
              <a:off x="4150" y="3731"/>
              <a:ext cx="1180" cy="0"/>
            </a:xfrm>
            <a:prstGeom prst="line">
              <a:avLst/>
            </a:prstGeom>
            <a:grpFill/>
            <a:ln w="28575">
              <a:solidFill>
                <a:schemeClr val="tx1"/>
              </a:solidFill>
              <a:round/>
              <a:headEnd/>
              <a:tailEnd/>
            </a:ln>
            <a:effectLst/>
          </p:spPr>
          <p:txBody>
            <a:bodyPr wrap="none" anchor="ctr"/>
            <a:lstStyle/>
            <a:p>
              <a:pPr>
                <a:defRPr/>
              </a:pPr>
              <a:endParaRPr lang="zh-CN" altLang="en-US">
                <a:latin typeface="Arial" charset="0"/>
              </a:endParaRPr>
            </a:p>
          </p:txBody>
        </p:sp>
      </p:grpSp>
      <p:sp>
        <p:nvSpPr>
          <p:cNvPr id="64575" name="Rectangle 63"/>
          <p:cNvSpPr>
            <a:spLocks noChangeArrowheads="1"/>
          </p:cNvSpPr>
          <p:nvPr/>
        </p:nvSpPr>
        <p:spPr bwMode="auto">
          <a:xfrm>
            <a:off x="4908550"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25581087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6E81F207-6688-442D-BEA6-2AE77DA06AF5}" type="slidenum">
              <a:rPr lang="en-US" altLang="zh-CN">
                <a:effectLst>
                  <a:outerShdw blurRad="38100" dist="38100" dir="2700000" algn="tl">
                    <a:srgbClr val="000000">
                      <a:alpha val="43137"/>
                    </a:srgbClr>
                  </a:outerShdw>
                </a:effectLst>
              </a:rPr>
              <a:pPr eaLnBrk="1" hangingPunct="1"/>
              <a:t>17</a:t>
            </a:fld>
            <a:endParaRPr lang="en-US" altLang="zh-CN">
              <a:effectLst>
                <a:outerShdw blurRad="38100" dist="38100" dir="2700000" algn="tl">
                  <a:srgbClr val="000000">
                    <a:alpha val="43137"/>
                  </a:srgbClr>
                </a:outerShdw>
              </a:effectLst>
            </a:endParaRPr>
          </a:p>
        </p:txBody>
      </p:sp>
      <p:grpSp>
        <p:nvGrpSpPr>
          <p:cNvPr id="65539" name="Group 2"/>
          <p:cNvGrpSpPr>
            <a:grpSpLocks/>
          </p:cNvGrpSpPr>
          <p:nvPr/>
        </p:nvGrpSpPr>
        <p:grpSpPr bwMode="auto">
          <a:xfrm>
            <a:off x="3216275" y="333376"/>
            <a:ext cx="503238" cy="1223963"/>
            <a:chOff x="159" y="981"/>
            <a:chExt cx="317" cy="771"/>
          </a:xfrm>
          <a:noFill/>
        </p:grpSpPr>
        <p:sp>
          <p:nvSpPr>
            <p:cNvPr id="204803"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04"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05"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alpha val="43137"/>
                      </a:srgbClr>
                    </a:outerShdw>
                  </a:effectLst>
                  <a:latin typeface="Arial" charset="0"/>
                </a:rPr>
                <a:t>ch</a:t>
              </a:r>
            </a:p>
          </p:txBody>
        </p:sp>
      </p:grpSp>
      <p:sp>
        <p:nvSpPr>
          <p:cNvPr id="204806"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effectLst>
                  <a:outerShdw blurRad="38100" dist="38100" dir="2700000" algn="tl">
                    <a:srgbClr val="000000">
                      <a:alpha val="43137"/>
                    </a:srgbClr>
                  </a:outerShdw>
                </a:effectLst>
                <a:latin typeface="Arial" charset="0"/>
              </a:rPr>
              <a:t>e a d e a </a:t>
            </a:r>
            <a:r>
              <a:rPr lang="en-US" altLang="zh-CN" sz="3600" dirty="0" err="1">
                <a:solidFill>
                  <a:srgbClr val="011893"/>
                </a:solidFill>
                <a:effectLst>
                  <a:outerShdw blurRad="38100" dist="38100" dir="2700000" algn="tl">
                    <a:srgbClr val="000000">
                      <a:alpha val="43137"/>
                    </a:srgbClr>
                  </a:outerShdw>
                </a:effectLst>
                <a:latin typeface="Arial" charset="0"/>
              </a:rPr>
              <a:t>a</a:t>
            </a:r>
            <a:endParaRPr lang="en-US" altLang="zh-CN" sz="3600" dirty="0">
              <a:solidFill>
                <a:srgbClr val="011893"/>
              </a:solidFill>
              <a:effectLst>
                <a:outerShdw blurRad="38100" dist="38100" dir="2700000" algn="tl">
                  <a:srgbClr val="000000">
                    <a:alpha val="43137"/>
                  </a:srgbClr>
                </a:outerShdw>
              </a:effectLst>
              <a:latin typeface="Arial" charset="0"/>
            </a:endParaRPr>
          </a:p>
        </p:txBody>
      </p:sp>
      <p:sp>
        <p:nvSpPr>
          <p:cNvPr id="204807" name="Rectangle 7"/>
          <p:cNvSpPr>
            <a:spLocks noChangeArrowheads="1"/>
          </p:cNvSpPr>
          <p:nvPr/>
        </p:nvSpPr>
        <p:spPr bwMode="auto">
          <a:xfrm>
            <a:off x="1847850" y="1773238"/>
            <a:ext cx="5126038" cy="366712"/>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en-US" altLang="zh-CN" dirty="0">
                <a:solidFill>
                  <a:srgbClr val="FFFF00"/>
                </a:solidFill>
                <a:effectLst>
                  <a:outerShdw blurRad="38100" dist="38100" dir="2700000" algn="tl">
                    <a:srgbClr val="000000">
                      <a:alpha val="43137"/>
                    </a:srgbClr>
                  </a:outerShdw>
                </a:effectLst>
                <a:latin typeface="Times New Roman" panose="02020603050405020304" pitchFamily="18" charset="0"/>
              </a:rPr>
              <a:t> </a:t>
            </a:r>
            <a:r>
              <a:rPr lang="en-US" altLang="zh-CN" dirty="0">
                <a:solidFill>
                  <a:srgbClr val="011893"/>
                </a:solidFill>
                <a:effectLst>
                  <a:outerShdw blurRad="38100" dist="38100" dir="2700000" algn="tl">
                    <a:srgbClr val="000000">
                      <a:alpha val="43137"/>
                    </a:srgbClr>
                  </a:outerShdw>
                </a:effectLst>
                <a:latin typeface="Times New Roman" panose="02020603050405020304" pitchFamily="18" charset="0"/>
              </a:rPr>
              <a:t> 7</a:t>
            </a:r>
            <a:r>
              <a:rPr lang="zh-CN" altLang="en-US" dirty="0">
                <a:solidFill>
                  <a:srgbClr val="011893"/>
                </a:solidFill>
                <a:effectLst>
                  <a:outerShdw blurRad="38100" dist="38100" dir="2700000" algn="tl">
                    <a:srgbClr val="000000">
                      <a:alpha val="43137"/>
                    </a:srgbClr>
                  </a:outerShdw>
                </a:effectLst>
                <a:latin typeface="Times New Roman" panose="02020603050405020304" pitchFamily="18" charset="0"/>
              </a:rPr>
              <a:t>）</a:t>
            </a:r>
            <a:r>
              <a:rPr lang="zh-CN" altLang="en-US" dirty="0">
                <a:effectLst>
                  <a:outerShdw blurRad="38100" dist="38100" dir="2700000" algn="tl">
                    <a:srgbClr val="000000">
                      <a:alpha val="43137"/>
                    </a:srgbClr>
                  </a:outerShdw>
                </a:effectLst>
                <a:latin typeface="Times New Roman" panose="02020603050405020304" pitchFamily="18" charset="0"/>
              </a:rPr>
              <a:t>读入下一个字符</a:t>
            </a:r>
            <a:r>
              <a:rPr lang="en-US" altLang="zh-CN" dirty="0">
                <a:effectLst>
                  <a:outerShdw blurRad="38100" dist="38100" dir="2700000" algn="tl">
                    <a:srgbClr val="000000">
                      <a:alpha val="43137"/>
                    </a:srgbClr>
                  </a:outerShdw>
                </a:effectLst>
                <a:latin typeface="Times New Roman" panose="02020603050405020304" pitchFamily="18" charset="0"/>
              </a:rPr>
              <a:t>d</a:t>
            </a:r>
            <a:r>
              <a:rPr lang="zh-CN" altLang="en-US" dirty="0">
                <a:effectLst>
                  <a:outerShdw blurRad="38100" dist="38100" dir="2700000" algn="tl">
                    <a:srgbClr val="000000">
                      <a:alpha val="43137"/>
                    </a:srgbClr>
                  </a:outerShdw>
                </a:effectLst>
                <a:latin typeface="Times New Roman" panose="02020603050405020304" pitchFamily="18" charset="0"/>
              </a:rPr>
              <a:t>，即</a:t>
            </a:r>
            <a:r>
              <a:rPr lang="en-US" altLang="zh-CN" dirty="0" err="1">
                <a:effectLst>
                  <a:outerShdw blurRad="38100" dist="38100" dir="2700000" algn="tl">
                    <a:srgbClr val="000000">
                      <a:alpha val="43137"/>
                    </a:srgbClr>
                  </a:outerShdw>
                </a:effectLst>
                <a:latin typeface="Times New Roman" panose="02020603050405020304" pitchFamily="18" charset="0"/>
              </a:rPr>
              <a:t>ch</a:t>
            </a:r>
            <a:r>
              <a:rPr lang="zh-CN" altLang="en-US" dirty="0">
                <a:effectLst>
                  <a:outerShdw blurRad="38100" dist="38100" dir="2700000" algn="tl">
                    <a:srgbClr val="000000">
                      <a:alpha val="43137"/>
                    </a:srgbClr>
                  </a:outerShdw>
                </a:effectLst>
                <a:latin typeface="Times New Roman" panose="02020603050405020304" pitchFamily="18" charset="0"/>
              </a:rPr>
              <a:t>＝</a:t>
            </a:r>
            <a:r>
              <a:rPr lang="en-US" altLang="zh-CN" dirty="0">
                <a:effectLst>
                  <a:outerShdw blurRad="38100" dist="38100" dir="2700000" algn="tl">
                    <a:srgbClr val="000000">
                      <a:alpha val="43137"/>
                    </a:srgbClr>
                  </a:outerShdw>
                </a:effectLst>
                <a:latin typeface="Times New Roman" panose="02020603050405020304" pitchFamily="18" charset="0"/>
              </a:rPr>
              <a:t>d</a:t>
            </a:r>
          </a:p>
        </p:txBody>
      </p:sp>
      <p:sp>
        <p:nvSpPr>
          <p:cNvPr id="204808" name="Rectangle 8"/>
          <p:cNvSpPr>
            <a:spLocks noChangeArrowheads="1"/>
          </p:cNvSpPr>
          <p:nvPr/>
        </p:nvSpPr>
        <p:spPr bwMode="auto">
          <a:xfrm>
            <a:off x="6172200" y="457201"/>
            <a:ext cx="17526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effectLst>
                  <a:outerShdw blurRad="38100" dist="38100" dir="2700000" algn="tl">
                    <a:srgbClr val="000000">
                      <a:alpha val="43137"/>
                    </a:srgbClr>
                  </a:outerShdw>
                </a:effectLst>
                <a:latin typeface="Arial" charset="0"/>
              </a:rPr>
              <a:t>子程序</a:t>
            </a:r>
            <a:r>
              <a:rPr lang="en-US" altLang="zh-CN">
                <a:solidFill>
                  <a:srgbClr val="FF3399"/>
                </a:solidFill>
                <a:effectLst>
                  <a:outerShdw blurRad="38100" dist="38100" dir="2700000" algn="tl">
                    <a:srgbClr val="000000">
                      <a:alpha val="43137"/>
                    </a:srgbClr>
                  </a:outerShdw>
                </a:effectLst>
                <a:latin typeface="Arial" charset="0"/>
              </a:rPr>
              <a:t>P(B)</a:t>
            </a:r>
          </a:p>
        </p:txBody>
      </p:sp>
      <p:sp>
        <p:nvSpPr>
          <p:cNvPr id="204809"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effectLst>
                  <a:outerShdw blurRad="38100" dist="38100" dir="2700000" algn="tl">
                    <a:srgbClr val="000000">
                      <a:alpha val="43137"/>
                    </a:srgbClr>
                  </a:outerShdw>
                </a:effectLst>
                <a:latin typeface="Arial" charset="0"/>
              </a:rPr>
              <a:t>主返</a:t>
            </a:r>
          </a:p>
          <a:p>
            <a:pPr>
              <a:defRPr/>
            </a:pPr>
            <a:endParaRPr lang="zh-CN" altLang="en-US">
              <a:effectLst>
                <a:outerShdw blurRad="38100" dist="38100" dir="2700000" algn="tl">
                  <a:srgbClr val="000000">
                    <a:alpha val="43137"/>
                  </a:srgbClr>
                </a:outerShdw>
              </a:effectLst>
              <a:latin typeface="Arial" charset="0"/>
            </a:endParaRPr>
          </a:p>
          <a:p>
            <a:pPr>
              <a:defRPr/>
            </a:pPr>
            <a:r>
              <a:rPr lang="en-US" altLang="zh-CN">
                <a:effectLst>
                  <a:outerShdw blurRad="38100" dist="38100" dir="2700000" algn="tl">
                    <a:srgbClr val="000000">
                      <a:alpha val="43137"/>
                    </a:srgbClr>
                  </a:outerShdw>
                </a:effectLst>
                <a:latin typeface="Arial" charset="0"/>
              </a:rPr>
              <a:t>P(E):5</a:t>
            </a:r>
          </a:p>
          <a:p>
            <a:pPr>
              <a:defRPr/>
            </a:pPr>
            <a:endParaRPr lang="en-US" altLang="zh-CN">
              <a:effectLst>
                <a:outerShdw blurRad="38100" dist="38100" dir="2700000" algn="tl">
                  <a:srgbClr val="000000">
                    <a:alpha val="43137"/>
                  </a:srgbClr>
                </a:outerShdw>
              </a:effectLst>
              <a:latin typeface="Arial" charset="0"/>
            </a:endParaRPr>
          </a:p>
          <a:p>
            <a:pPr>
              <a:defRPr/>
            </a:pPr>
            <a:endParaRPr lang="en-US" altLang="zh-CN">
              <a:effectLst>
                <a:outerShdw blurRad="38100" dist="38100" dir="2700000" algn="tl">
                  <a:srgbClr val="000000">
                    <a:alpha val="43137"/>
                  </a:srgbClr>
                </a:outerShdw>
              </a:effectLst>
              <a:latin typeface="Arial" charset="0"/>
            </a:endParaRPr>
          </a:p>
          <a:p>
            <a:pPr>
              <a:defRPr/>
            </a:pPr>
            <a:endParaRPr lang="en-US" altLang="zh-CN">
              <a:effectLst>
                <a:outerShdw blurRad="38100" dist="38100" dir="2700000" algn="tl">
                  <a:srgbClr val="000000">
                    <a:alpha val="43137"/>
                  </a:srgbClr>
                </a:outerShdw>
              </a:effectLst>
              <a:latin typeface="Arial" charset="0"/>
            </a:endParaRPr>
          </a:p>
          <a:p>
            <a:pPr>
              <a:defRPr/>
            </a:pPr>
            <a:endParaRPr lang="en-US" altLang="zh-CN">
              <a:effectLst>
                <a:outerShdw blurRad="38100" dist="38100" dir="2700000" algn="tl">
                  <a:srgbClr val="000000">
                    <a:alpha val="43137"/>
                  </a:srgbClr>
                </a:outerShdw>
              </a:effectLst>
              <a:latin typeface="Arial" charset="0"/>
            </a:endParaRPr>
          </a:p>
          <a:p>
            <a:pPr>
              <a:defRPr/>
            </a:pPr>
            <a:endParaRPr lang="en-US" altLang="zh-CN">
              <a:effectLst>
                <a:outerShdw blurRad="38100" dist="38100" dir="2700000" algn="tl">
                  <a:srgbClr val="000000">
                    <a:alpha val="43137"/>
                  </a:srgbClr>
                </a:outerShdw>
              </a:effectLst>
              <a:latin typeface="Arial" charset="0"/>
            </a:endParaRPr>
          </a:p>
          <a:p>
            <a:pPr>
              <a:defRPr/>
            </a:pPr>
            <a:endParaRPr lang="en-US" altLang="zh-CN">
              <a:effectLst>
                <a:outerShdw blurRad="38100" dist="38100" dir="2700000" algn="tl">
                  <a:srgbClr val="000000">
                    <a:alpha val="43137"/>
                  </a:srgbClr>
                </a:outerShdw>
              </a:effectLst>
              <a:latin typeface="Arial" charset="0"/>
            </a:endParaRPr>
          </a:p>
        </p:txBody>
      </p:sp>
      <p:sp>
        <p:nvSpPr>
          <p:cNvPr id="204810"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11"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12"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13" name="Text Box 13"/>
          <p:cNvSpPr txBox="1">
            <a:spLocks noChangeArrowheads="1"/>
          </p:cNvSpPr>
          <p:nvPr/>
        </p:nvSpPr>
        <p:spPr bwMode="auto">
          <a:xfrm>
            <a:off x="2459039" y="4322763"/>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rPr>
              <a:t>TOP</a:t>
            </a:r>
            <a:r>
              <a:rPr lang="en-US" altLang="zh-CN">
                <a:effectLst>
                  <a:outerShdw blurRad="38100" dist="38100" dir="2700000" algn="tl">
                    <a:srgbClr val="000000">
                      <a:alpha val="43137"/>
                    </a:srgbClr>
                  </a:outerShdw>
                </a:effectLst>
                <a:latin typeface="Arial" charset="0"/>
                <a:cs typeface="Arial" charset="0"/>
              </a:rPr>
              <a:t>→</a:t>
            </a:r>
          </a:p>
        </p:txBody>
      </p:sp>
      <p:sp>
        <p:nvSpPr>
          <p:cNvPr id="204814"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15"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16"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grpSp>
        <p:nvGrpSpPr>
          <p:cNvPr id="65551" name="Group 17"/>
          <p:cNvGrpSpPr>
            <a:grpSpLocks/>
          </p:cNvGrpSpPr>
          <p:nvPr/>
        </p:nvGrpSpPr>
        <p:grpSpPr bwMode="auto">
          <a:xfrm>
            <a:off x="6311901" y="368300"/>
            <a:ext cx="4284663" cy="5354638"/>
            <a:chOff x="2653" y="874"/>
            <a:chExt cx="3085" cy="3373"/>
          </a:xfrm>
          <a:noFill/>
        </p:grpSpPr>
        <p:sp>
          <p:nvSpPr>
            <p:cNvPr id="65552" name="AutoShape 18"/>
            <p:cNvSpPr>
              <a:spLocks noChangeArrowheads="1"/>
            </p:cNvSpPr>
            <p:nvPr/>
          </p:nvSpPr>
          <p:spPr bwMode="auto">
            <a:xfrm>
              <a:off x="3969" y="874"/>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ffectLst>
                  <a:outerShdw blurRad="38100" dist="38100" dir="2700000" algn="tl">
                    <a:srgbClr val="000000">
                      <a:alpha val="43137"/>
                    </a:srgbClr>
                  </a:outerShdw>
                </a:effectLst>
              </a:endParaRPr>
            </a:p>
          </p:txBody>
        </p:sp>
        <p:sp>
          <p:nvSpPr>
            <p:cNvPr id="204819" name="Rectangle 19"/>
            <p:cNvSpPr>
              <a:spLocks noChangeArrowheads="1"/>
            </p:cNvSpPr>
            <p:nvPr/>
          </p:nvSpPr>
          <p:spPr bwMode="auto">
            <a:xfrm>
              <a:off x="3697" y="1159"/>
              <a:ext cx="775" cy="245"/>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SCIN</a:t>
              </a:r>
            </a:p>
          </p:txBody>
        </p:sp>
        <p:sp>
          <p:nvSpPr>
            <p:cNvPr id="204820" name="Line 20"/>
            <p:cNvSpPr>
              <a:spLocks noChangeShapeType="1"/>
            </p:cNvSpPr>
            <p:nvPr/>
          </p:nvSpPr>
          <p:spPr bwMode="auto">
            <a:xfrm>
              <a:off x="4060" y="1408"/>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21" name="Text Box 21"/>
            <p:cNvSpPr txBox="1">
              <a:spLocks noChangeArrowheads="1"/>
            </p:cNvSpPr>
            <p:nvPr/>
          </p:nvSpPr>
          <p:spPr bwMode="auto">
            <a:xfrm>
              <a:off x="3697" y="1570"/>
              <a:ext cx="775"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alpha val="43137"/>
                      </a:srgbClr>
                    </a:outerShdw>
                  </a:effectLst>
                  <a:latin typeface="Arial" charset="0"/>
                </a:rPr>
                <a:t>ch=d?</a:t>
              </a:r>
            </a:p>
          </p:txBody>
        </p:sp>
        <p:sp>
          <p:nvSpPr>
            <p:cNvPr id="204822" name="Text Box 22"/>
            <p:cNvSpPr txBox="1">
              <a:spLocks noChangeArrowheads="1"/>
            </p:cNvSpPr>
            <p:nvPr/>
          </p:nvSpPr>
          <p:spPr bwMode="auto">
            <a:xfrm>
              <a:off x="3788" y="915"/>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1</a:t>
              </a:r>
            </a:p>
          </p:txBody>
        </p:sp>
        <p:sp>
          <p:nvSpPr>
            <p:cNvPr id="204823" name="Text Box 23"/>
            <p:cNvSpPr txBox="1">
              <a:spLocks noChangeArrowheads="1"/>
            </p:cNvSpPr>
            <p:nvPr/>
          </p:nvSpPr>
          <p:spPr bwMode="auto">
            <a:xfrm>
              <a:off x="3788" y="140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2</a:t>
              </a:r>
            </a:p>
          </p:txBody>
        </p:sp>
        <p:sp>
          <p:nvSpPr>
            <p:cNvPr id="204824" name="Line 24"/>
            <p:cNvSpPr>
              <a:spLocks noChangeShapeType="1"/>
            </p:cNvSpPr>
            <p:nvPr/>
          </p:nvSpPr>
          <p:spPr bwMode="auto">
            <a:xfrm flipH="1">
              <a:off x="3561" y="1770"/>
              <a:ext cx="455"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25" name="Rectangle 25"/>
            <p:cNvSpPr>
              <a:spLocks noChangeArrowheads="1"/>
            </p:cNvSpPr>
            <p:nvPr/>
          </p:nvSpPr>
          <p:spPr bwMode="auto">
            <a:xfrm>
              <a:off x="3198" y="2014"/>
              <a:ext cx="769"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READ</a:t>
              </a:r>
            </a:p>
          </p:txBody>
        </p:sp>
        <p:sp>
          <p:nvSpPr>
            <p:cNvPr id="204826" name="Line 26"/>
            <p:cNvSpPr>
              <a:spLocks noChangeShapeType="1"/>
            </p:cNvSpPr>
            <p:nvPr/>
          </p:nvSpPr>
          <p:spPr bwMode="auto">
            <a:xfrm>
              <a:off x="3561" y="2258"/>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27" name="Rectangle 27"/>
            <p:cNvSpPr>
              <a:spLocks noChangeArrowheads="1"/>
            </p:cNvSpPr>
            <p:nvPr/>
          </p:nvSpPr>
          <p:spPr bwMode="auto">
            <a:xfrm>
              <a:off x="3198" y="2462"/>
              <a:ext cx="769"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P(E)</a:t>
              </a:r>
            </a:p>
          </p:txBody>
        </p:sp>
        <p:sp>
          <p:nvSpPr>
            <p:cNvPr id="204828" name="Line 28"/>
            <p:cNvSpPr>
              <a:spLocks noChangeShapeType="1"/>
            </p:cNvSpPr>
            <p:nvPr/>
          </p:nvSpPr>
          <p:spPr bwMode="auto">
            <a:xfrm>
              <a:off x="3561" y="2707"/>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29" name="Text Box 29"/>
            <p:cNvSpPr txBox="1">
              <a:spLocks noChangeArrowheads="1"/>
            </p:cNvSpPr>
            <p:nvPr/>
          </p:nvSpPr>
          <p:spPr bwMode="auto">
            <a:xfrm>
              <a:off x="3197" y="2869"/>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alpha val="43137"/>
                      </a:srgbClr>
                    </a:outerShdw>
                  </a:effectLst>
                  <a:latin typeface="Arial" charset="0"/>
                </a:rPr>
                <a:t>ch=d?</a:t>
              </a:r>
            </a:p>
          </p:txBody>
        </p:sp>
        <p:sp>
          <p:nvSpPr>
            <p:cNvPr id="204830" name="Line 30"/>
            <p:cNvSpPr>
              <a:spLocks noChangeShapeType="1"/>
            </p:cNvSpPr>
            <p:nvPr/>
          </p:nvSpPr>
          <p:spPr bwMode="auto">
            <a:xfrm>
              <a:off x="4105" y="1770"/>
              <a:ext cx="774" cy="238"/>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31" name="Line 31"/>
            <p:cNvSpPr>
              <a:spLocks noChangeShapeType="1"/>
            </p:cNvSpPr>
            <p:nvPr/>
          </p:nvSpPr>
          <p:spPr bwMode="auto">
            <a:xfrm flipH="1">
              <a:off x="2971" y="309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32" name="Rectangle 32"/>
            <p:cNvSpPr>
              <a:spLocks noChangeArrowheads="1"/>
            </p:cNvSpPr>
            <p:nvPr/>
          </p:nvSpPr>
          <p:spPr bwMode="auto">
            <a:xfrm>
              <a:off x="3697" y="3351"/>
              <a:ext cx="775"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READ</a:t>
              </a:r>
            </a:p>
          </p:txBody>
        </p:sp>
        <p:sp>
          <p:nvSpPr>
            <p:cNvPr id="204833" name="Line 33"/>
            <p:cNvSpPr>
              <a:spLocks noChangeShapeType="1"/>
            </p:cNvSpPr>
            <p:nvPr/>
          </p:nvSpPr>
          <p:spPr bwMode="auto">
            <a:xfrm>
              <a:off x="5330" y="275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34" name="Rectangle 34"/>
            <p:cNvSpPr>
              <a:spLocks noChangeArrowheads="1"/>
            </p:cNvSpPr>
            <p:nvPr/>
          </p:nvSpPr>
          <p:spPr bwMode="auto">
            <a:xfrm>
              <a:off x="4966" y="2960"/>
              <a:ext cx="772"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P(C)</a:t>
              </a:r>
            </a:p>
          </p:txBody>
        </p:sp>
        <p:sp>
          <p:nvSpPr>
            <p:cNvPr id="204835" name="Line 35"/>
            <p:cNvSpPr>
              <a:spLocks noChangeShapeType="1"/>
            </p:cNvSpPr>
            <p:nvPr/>
          </p:nvSpPr>
          <p:spPr bwMode="auto">
            <a:xfrm>
              <a:off x="3606" y="3073"/>
              <a:ext cx="497"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36" name="Rectangle 36"/>
            <p:cNvSpPr>
              <a:spLocks noChangeArrowheads="1"/>
            </p:cNvSpPr>
            <p:nvPr/>
          </p:nvSpPr>
          <p:spPr bwMode="auto">
            <a:xfrm>
              <a:off x="2653" y="3323"/>
              <a:ext cx="772" cy="244"/>
            </a:xfrm>
            <a:prstGeom prst="rect">
              <a:avLst/>
            </a:prstGeom>
            <a:grpFill/>
            <a:ln w="9525">
              <a:no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ERROR</a:t>
              </a:r>
            </a:p>
          </p:txBody>
        </p:sp>
        <p:sp>
          <p:nvSpPr>
            <p:cNvPr id="204837" name="Line 37"/>
            <p:cNvSpPr>
              <a:spLocks noChangeShapeType="1"/>
            </p:cNvSpPr>
            <p:nvPr/>
          </p:nvSpPr>
          <p:spPr bwMode="auto">
            <a:xfrm>
              <a:off x="4740" y="3731"/>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38" name="Text Box 38"/>
            <p:cNvSpPr txBox="1">
              <a:spLocks noChangeArrowheads="1"/>
            </p:cNvSpPr>
            <p:nvPr/>
          </p:nvSpPr>
          <p:spPr bwMode="auto">
            <a:xfrm>
              <a:off x="3606" y="168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a:t>
              </a:r>
            </a:p>
          </p:txBody>
        </p:sp>
        <p:sp>
          <p:nvSpPr>
            <p:cNvPr id="204839" name="Text Box 39"/>
            <p:cNvSpPr txBox="1">
              <a:spLocks noChangeArrowheads="1"/>
            </p:cNvSpPr>
            <p:nvPr/>
          </p:nvSpPr>
          <p:spPr bwMode="auto">
            <a:xfrm>
              <a:off x="4649" y="1690"/>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cs typeface="Arial" charset="0"/>
                </a:rPr>
                <a:t>≠</a:t>
              </a:r>
            </a:p>
          </p:txBody>
        </p:sp>
        <p:sp>
          <p:nvSpPr>
            <p:cNvPr id="204840" name="Text Box 40"/>
            <p:cNvSpPr txBox="1">
              <a:spLocks noChangeArrowheads="1"/>
            </p:cNvSpPr>
            <p:nvPr/>
          </p:nvSpPr>
          <p:spPr bwMode="auto">
            <a:xfrm>
              <a:off x="3878" y="300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a:t>
              </a:r>
            </a:p>
          </p:txBody>
        </p:sp>
        <p:sp>
          <p:nvSpPr>
            <p:cNvPr id="204841" name="Text Box 41"/>
            <p:cNvSpPr txBox="1">
              <a:spLocks noChangeArrowheads="1"/>
            </p:cNvSpPr>
            <p:nvPr/>
          </p:nvSpPr>
          <p:spPr bwMode="auto">
            <a:xfrm>
              <a:off x="3016" y="3006"/>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cs typeface="Arial" charset="0"/>
                </a:rPr>
                <a:t>≠</a:t>
              </a:r>
            </a:p>
          </p:txBody>
        </p:sp>
        <p:sp>
          <p:nvSpPr>
            <p:cNvPr id="204842" name="Text Box 42"/>
            <p:cNvSpPr txBox="1">
              <a:spLocks noChangeArrowheads="1"/>
            </p:cNvSpPr>
            <p:nvPr/>
          </p:nvSpPr>
          <p:spPr bwMode="auto">
            <a:xfrm>
              <a:off x="3787" y="182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3</a:t>
              </a:r>
            </a:p>
          </p:txBody>
        </p:sp>
        <p:sp>
          <p:nvSpPr>
            <p:cNvPr id="204843" name="Text Box 43"/>
            <p:cNvSpPr txBox="1">
              <a:spLocks noChangeArrowheads="1"/>
            </p:cNvSpPr>
            <p:nvPr/>
          </p:nvSpPr>
          <p:spPr bwMode="auto">
            <a:xfrm>
              <a:off x="3289" y="2234"/>
              <a:ext cx="184"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4</a:t>
              </a:r>
            </a:p>
          </p:txBody>
        </p:sp>
        <p:sp>
          <p:nvSpPr>
            <p:cNvPr id="204844" name="Text Box 44"/>
            <p:cNvSpPr txBox="1">
              <a:spLocks noChangeArrowheads="1"/>
            </p:cNvSpPr>
            <p:nvPr/>
          </p:nvSpPr>
          <p:spPr bwMode="auto">
            <a:xfrm>
              <a:off x="3334" y="268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5</a:t>
              </a:r>
            </a:p>
          </p:txBody>
        </p:sp>
        <p:sp>
          <p:nvSpPr>
            <p:cNvPr id="204845" name="Text Box 45"/>
            <p:cNvSpPr txBox="1">
              <a:spLocks noChangeArrowheads="1"/>
            </p:cNvSpPr>
            <p:nvPr/>
          </p:nvSpPr>
          <p:spPr bwMode="auto">
            <a:xfrm>
              <a:off x="3742"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6</a:t>
              </a:r>
            </a:p>
          </p:txBody>
        </p:sp>
        <p:sp>
          <p:nvSpPr>
            <p:cNvPr id="204846" name="Text Box 46"/>
            <p:cNvSpPr txBox="1">
              <a:spLocks noChangeArrowheads="1"/>
            </p:cNvSpPr>
            <p:nvPr/>
          </p:nvSpPr>
          <p:spPr bwMode="auto">
            <a:xfrm>
              <a:off x="4377" y="1872"/>
              <a:ext cx="183"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7</a:t>
              </a:r>
            </a:p>
          </p:txBody>
        </p:sp>
        <p:sp>
          <p:nvSpPr>
            <p:cNvPr id="204847" name="Text Box 47"/>
            <p:cNvSpPr txBox="1">
              <a:spLocks noChangeArrowheads="1"/>
            </p:cNvSpPr>
            <p:nvPr/>
          </p:nvSpPr>
          <p:spPr bwMode="auto">
            <a:xfrm>
              <a:off x="5057" y="273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9</a:t>
              </a:r>
            </a:p>
          </p:txBody>
        </p:sp>
        <p:sp>
          <p:nvSpPr>
            <p:cNvPr id="204848" name="Line 48"/>
            <p:cNvSpPr>
              <a:spLocks noChangeShapeType="1"/>
            </p:cNvSpPr>
            <p:nvPr/>
          </p:nvSpPr>
          <p:spPr bwMode="auto">
            <a:xfrm flipH="1">
              <a:off x="4378" y="2262"/>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49" name="Rectangle 49"/>
            <p:cNvSpPr>
              <a:spLocks noChangeArrowheads="1"/>
            </p:cNvSpPr>
            <p:nvPr/>
          </p:nvSpPr>
          <p:spPr bwMode="auto">
            <a:xfrm>
              <a:off x="3924" y="2461"/>
              <a:ext cx="772" cy="244"/>
            </a:xfrm>
            <a:prstGeom prst="rect">
              <a:avLst/>
            </a:prstGeom>
            <a:grpFill/>
            <a:ln w="9525">
              <a:no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ERROR</a:t>
              </a:r>
            </a:p>
          </p:txBody>
        </p:sp>
        <p:sp>
          <p:nvSpPr>
            <p:cNvPr id="204850" name="Text Box 50"/>
            <p:cNvSpPr txBox="1">
              <a:spLocks noChangeArrowheads="1"/>
            </p:cNvSpPr>
            <p:nvPr/>
          </p:nvSpPr>
          <p:spPr bwMode="auto">
            <a:xfrm>
              <a:off x="4377" y="2184"/>
              <a:ext cx="183"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cs typeface="Arial" charset="0"/>
                </a:rPr>
                <a:t>≠</a:t>
              </a:r>
            </a:p>
          </p:txBody>
        </p:sp>
        <p:sp>
          <p:nvSpPr>
            <p:cNvPr id="204851" name="Rectangle 51"/>
            <p:cNvSpPr>
              <a:spLocks noChangeArrowheads="1"/>
            </p:cNvSpPr>
            <p:nvPr/>
          </p:nvSpPr>
          <p:spPr bwMode="auto">
            <a:xfrm>
              <a:off x="4966" y="2489"/>
              <a:ext cx="772"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READ</a:t>
              </a:r>
            </a:p>
          </p:txBody>
        </p:sp>
        <p:sp>
          <p:nvSpPr>
            <p:cNvPr id="204852" name="Line 52"/>
            <p:cNvSpPr>
              <a:spLocks noChangeShapeType="1"/>
            </p:cNvSpPr>
            <p:nvPr/>
          </p:nvSpPr>
          <p:spPr bwMode="auto">
            <a:xfrm>
              <a:off x="4922" y="2251"/>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53" name="Text Box 53"/>
            <p:cNvSpPr txBox="1">
              <a:spLocks noChangeArrowheads="1"/>
            </p:cNvSpPr>
            <p:nvPr/>
          </p:nvSpPr>
          <p:spPr bwMode="auto">
            <a:xfrm>
              <a:off x="5013" y="23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8</a:t>
              </a:r>
            </a:p>
          </p:txBody>
        </p:sp>
        <p:sp>
          <p:nvSpPr>
            <p:cNvPr id="204854" name="Text Box 54"/>
            <p:cNvSpPr txBox="1">
              <a:spLocks noChangeArrowheads="1"/>
            </p:cNvSpPr>
            <p:nvPr/>
          </p:nvSpPr>
          <p:spPr bwMode="auto">
            <a:xfrm>
              <a:off x="5058" y="2139"/>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a:t>
              </a:r>
            </a:p>
          </p:txBody>
        </p:sp>
        <p:sp>
          <p:nvSpPr>
            <p:cNvPr id="204855" name="Text Box 55"/>
            <p:cNvSpPr txBox="1">
              <a:spLocks noChangeArrowheads="1"/>
            </p:cNvSpPr>
            <p:nvPr/>
          </p:nvSpPr>
          <p:spPr bwMode="auto">
            <a:xfrm>
              <a:off x="4422" y="200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alpha val="43137"/>
                      </a:srgbClr>
                    </a:outerShdw>
                  </a:effectLst>
                  <a:latin typeface="Arial" charset="0"/>
                </a:rPr>
                <a:t>ch=a?</a:t>
              </a:r>
            </a:p>
          </p:txBody>
        </p:sp>
        <p:sp>
          <p:nvSpPr>
            <p:cNvPr id="204856" name="Rectangle 56"/>
            <p:cNvSpPr>
              <a:spLocks noChangeArrowheads="1"/>
            </p:cNvSpPr>
            <p:nvPr/>
          </p:nvSpPr>
          <p:spPr bwMode="auto">
            <a:xfrm>
              <a:off x="4332" y="4003"/>
              <a:ext cx="770"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SCOUT</a:t>
              </a:r>
            </a:p>
          </p:txBody>
        </p:sp>
        <p:sp>
          <p:nvSpPr>
            <p:cNvPr id="204857" name="Text Box 57"/>
            <p:cNvSpPr txBox="1">
              <a:spLocks noChangeArrowheads="1"/>
            </p:cNvSpPr>
            <p:nvPr/>
          </p:nvSpPr>
          <p:spPr bwMode="auto">
            <a:xfrm>
              <a:off x="4378" y="3731"/>
              <a:ext cx="318"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rPr>
                <a:t>10</a:t>
              </a:r>
            </a:p>
          </p:txBody>
        </p:sp>
        <p:sp>
          <p:nvSpPr>
            <p:cNvPr id="204858" name="Line 58"/>
            <p:cNvSpPr>
              <a:spLocks noChangeShapeType="1"/>
            </p:cNvSpPr>
            <p:nvPr/>
          </p:nvSpPr>
          <p:spPr bwMode="auto">
            <a:xfrm>
              <a:off x="4150" y="3596"/>
              <a:ext cx="0" cy="136"/>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59" name="Line 59"/>
            <p:cNvSpPr>
              <a:spLocks noChangeShapeType="1"/>
            </p:cNvSpPr>
            <p:nvPr/>
          </p:nvSpPr>
          <p:spPr bwMode="auto">
            <a:xfrm>
              <a:off x="5330" y="3187"/>
              <a:ext cx="0" cy="545"/>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60" name="Line 60"/>
            <p:cNvSpPr>
              <a:spLocks noChangeShapeType="1"/>
            </p:cNvSpPr>
            <p:nvPr/>
          </p:nvSpPr>
          <p:spPr bwMode="auto">
            <a:xfrm>
              <a:off x="4150" y="3731"/>
              <a:ext cx="1180" cy="0"/>
            </a:xfrm>
            <a:prstGeom prst="line">
              <a:avLst/>
            </a:prstGeom>
            <a:grp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grpSp>
      <p:sp>
        <p:nvSpPr>
          <p:cNvPr id="65599" name="Rectangle 63"/>
          <p:cNvSpPr>
            <a:spLocks noChangeArrowheads="1"/>
          </p:cNvSpPr>
          <p:nvPr/>
        </p:nvSpPr>
        <p:spPr bwMode="auto">
          <a:xfrm>
            <a:off x="4872038"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effectLst>
                  <a:outerShdw blurRad="38100" dist="38100" dir="2700000" algn="tl">
                    <a:srgbClr val="000000">
                      <a:alpha val="43137"/>
                    </a:srgbClr>
                  </a:outerShdw>
                </a:effectLst>
              </a:rPr>
              <a:t>#</a:t>
            </a:r>
            <a:endParaRPr lang="zh-CN" altLang="en-US">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163770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615EA6F4-0BB2-46CD-AB43-749A7E219F40}" type="slidenum">
              <a:rPr lang="en-US" altLang="zh-CN"/>
              <a:pPr eaLnBrk="1" hangingPunct="1"/>
              <a:t>18</a:t>
            </a:fld>
            <a:endParaRPr lang="en-US" altLang="zh-CN"/>
          </a:p>
        </p:txBody>
      </p:sp>
      <p:grpSp>
        <p:nvGrpSpPr>
          <p:cNvPr id="66563" name="Group 2"/>
          <p:cNvGrpSpPr>
            <a:grpSpLocks/>
          </p:cNvGrpSpPr>
          <p:nvPr/>
        </p:nvGrpSpPr>
        <p:grpSpPr bwMode="auto">
          <a:xfrm>
            <a:off x="3971925" y="296863"/>
            <a:ext cx="503238" cy="1223962"/>
            <a:chOff x="159" y="981"/>
            <a:chExt cx="317" cy="771"/>
          </a:xfrm>
          <a:noFill/>
        </p:grpSpPr>
        <p:sp>
          <p:nvSpPr>
            <p:cNvPr id="205827"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05828"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29"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05830" name="Rectangle 6"/>
          <p:cNvSpPr>
            <a:spLocks noChangeArrowheads="1"/>
          </p:cNvSpPr>
          <p:nvPr/>
        </p:nvSpPr>
        <p:spPr bwMode="auto">
          <a:xfrm>
            <a:off x="3247756" y="206377"/>
            <a:ext cx="3941762" cy="641350"/>
          </a:xfrm>
          <a:prstGeom prst="rect">
            <a:avLst/>
          </a:prstGeom>
          <a:noFill/>
          <a:ln w="9525" algn="ctr">
            <a:noFill/>
            <a:miter lim="800000"/>
            <a:headEnd/>
            <a:tailEnd/>
          </a:ln>
          <a:effectLst/>
        </p:spPr>
        <p:txBody>
          <a:bodyPr>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05831" name="Rectangle 7"/>
          <p:cNvSpPr>
            <a:spLocks noChangeArrowheads="1"/>
          </p:cNvSpPr>
          <p:nvPr/>
        </p:nvSpPr>
        <p:spPr bwMode="auto">
          <a:xfrm>
            <a:off x="1847850" y="1773239"/>
            <a:ext cx="5126038" cy="915987"/>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en-US" altLang="zh-CN" dirty="0">
                <a:solidFill>
                  <a:srgbClr val="011893"/>
                </a:solidFill>
              </a:rPr>
              <a:t>8</a:t>
            </a:r>
            <a:r>
              <a:rPr lang="zh-CN" altLang="en-US" dirty="0">
                <a:solidFill>
                  <a:srgbClr val="011893"/>
                </a:solidFill>
              </a:rPr>
              <a:t>）</a:t>
            </a:r>
            <a:r>
              <a:rPr lang="en-US" altLang="zh-CN" dirty="0"/>
              <a:t>P(B)</a:t>
            </a:r>
            <a:r>
              <a:rPr lang="zh-CN" altLang="en-US" dirty="0"/>
              <a:t>子程序调用子程序</a:t>
            </a:r>
            <a:r>
              <a:rPr lang="en-US" altLang="zh-CN" dirty="0"/>
              <a:t>P(C)</a:t>
            </a:r>
            <a:r>
              <a:rPr lang="zh-CN" altLang="en-US" dirty="0"/>
              <a:t>，</a:t>
            </a:r>
            <a:r>
              <a:rPr lang="en-US" altLang="zh-CN" dirty="0"/>
              <a:t>P(C)</a:t>
            </a:r>
            <a:r>
              <a:rPr lang="zh-CN" altLang="en-US" dirty="0"/>
              <a:t>调用递归入口子程序</a:t>
            </a:r>
            <a:r>
              <a:rPr lang="en-US" altLang="zh-CN" dirty="0"/>
              <a:t>SCIN</a:t>
            </a:r>
            <a:r>
              <a:rPr lang="zh-CN" altLang="en-US" dirty="0"/>
              <a:t>，将</a:t>
            </a:r>
            <a:r>
              <a:rPr lang="en-US" altLang="zh-CN" dirty="0"/>
              <a:t>P(C)</a:t>
            </a:r>
            <a:r>
              <a:rPr lang="zh-CN" altLang="en-US" dirty="0"/>
              <a:t>在</a:t>
            </a:r>
            <a:r>
              <a:rPr lang="en-US" altLang="zh-CN" dirty="0"/>
              <a:t>P(B)</a:t>
            </a:r>
            <a:r>
              <a:rPr lang="zh-CN" altLang="en-US" dirty="0"/>
              <a:t>中的返回地址</a:t>
            </a:r>
            <a:r>
              <a:rPr lang="en-US" altLang="zh-CN" dirty="0">
                <a:solidFill>
                  <a:srgbClr val="FF3399"/>
                </a:solidFill>
              </a:rPr>
              <a:t>P(B):10</a:t>
            </a:r>
            <a:r>
              <a:rPr lang="zh-CN" altLang="en-US" dirty="0"/>
              <a:t>送入返回栈中</a:t>
            </a:r>
          </a:p>
        </p:txBody>
      </p:sp>
      <p:sp>
        <p:nvSpPr>
          <p:cNvPr id="205832" name="Rectangle 8"/>
          <p:cNvSpPr>
            <a:spLocks noChangeArrowheads="1"/>
          </p:cNvSpPr>
          <p:nvPr/>
        </p:nvSpPr>
        <p:spPr bwMode="auto">
          <a:xfrm>
            <a:off x="6172200" y="381001"/>
            <a:ext cx="18288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P(B)</a:t>
            </a:r>
          </a:p>
        </p:txBody>
      </p:sp>
      <p:sp>
        <p:nvSpPr>
          <p:cNvPr id="205833" name="Rectangle 9"/>
          <p:cNvSpPr>
            <a:spLocks noChangeArrowheads="1"/>
          </p:cNvSpPr>
          <p:nvPr/>
        </p:nvSpPr>
        <p:spPr bwMode="auto">
          <a:xfrm>
            <a:off x="3505201" y="32004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P(E):5</a:t>
            </a:r>
          </a:p>
          <a:p>
            <a:pPr>
              <a:defRPr/>
            </a:pPr>
            <a:endParaRPr lang="en-US" altLang="zh-CN">
              <a:latin typeface="Arial" charset="0"/>
            </a:endParaRPr>
          </a:p>
          <a:p>
            <a:pPr>
              <a:defRPr/>
            </a:pPr>
            <a:r>
              <a:rPr lang="en-US" altLang="zh-CN">
                <a:latin typeface="Arial" charset="0"/>
              </a:rPr>
              <a:t>P(B):10</a:t>
            </a: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p:txBody>
      </p:sp>
      <p:sp>
        <p:nvSpPr>
          <p:cNvPr id="205834" name="Line 10"/>
          <p:cNvSpPr>
            <a:spLocks noChangeShapeType="1"/>
          </p:cNvSpPr>
          <p:nvPr/>
        </p:nvSpPr>
        <p:spPr bwMode="auto">
          <a:xfrm>
            <a:off x="3503613"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05835" name="Line 11"/>
          <p:cNvSpPr>
            <a:spLocks noChangeShapeType="1"/>
          </p:cNvSpPr>
          <p:nvPr/>
        </p:nvSpPr>
        <p:spPr bwMode="auto">
          <a:xfrm>
            <a:off x="5087938"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05836"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5837" name="Text Box 13"/>
          <p:cNvSpPr txBox="1">
            <a:spLocks noChangeArrowheads="1"/>
          </p:cNvSpPr>
          <p:nvPr/>
        </p:nvSpPr>
        <p:spPr bwMode="auto">
          <a:xfrm>
            <a:off x="2459039" y="4862513"/>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05838"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5839"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5840"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66575" name="Group 17"/>
          <p:cNvGrpSpPr>
            <a:grpSpLocks/>
          </p:cNvGrpSpPr>
          <p:nvPr/>
        </p:nvGrpSpPr>
        <p:grpSpPr bwMode="auto">
          <a:xfrm>
            <a:off x="6311901" y="368300"/>
            <a:ext cx="4284663" cy="5354638"/>
            <a:chOff x="2653" y="874"/>
            <a:chExt cx="3085" cy="3373"/>
          </a:xfrm>
          <a:noFill/>
        </p:grpSpPr>
        <p:sp>
          <p:nvSpPr>
            <p:cNvPr id="66579" name="AutoShape 18"/>
            <p:cNvSpPr>
              <a:spLocks noChangeArrowheads="1"/>
            </p:cNvSpPr>
            <p:nvPr/>
          </p:nvSpPr>
          <p:spPr bwMode="auto">
            <a:xfrm>
              <a:off x="3969" y="874"/>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05843" name="Rectangle 19"/>
            <p:cNvSpPr>
              <a:spLocks noChangeArrowheads="1"/>
            </p:cNvSpPr>
            <p:nvPr/>
          </p:nvSpPr>
          <p:spPr bwMode="auto">
            <a:xfrm>
              <a:off x="3697" y="1159"/>
              <a:ext cx="775"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05844" name="Line 20"/>
            <p:cNvSpPr>
              <a:spLocks noChangeShapeType="1"/>
            </p:cNvSpPr>
            <p:nvPr/>
          </p:nvSpPr>
          <p:spPr bwMode="auto">
            <a:xfrm>
              <a:off x="4060" y="1408"/>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45" name="Text Box 21"/>
            <p:cNvSpPr txBox="1">
              <a:spLocks noChangeArrowheads="1"/>
            </p:cNvSpPr>
            <p:nvPr/>
          </p:nvSpPr>
          <p:spPr bwMode="auto">
            <a:xfrm>
              <a:off x="3697" y="1570"/>
              <a:ext cx="775"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05846" name="Text Box 22"/>
            <p:cNvSpPr txBox="1">
              <a:spLocks noChangeArrowheads="1"/>
            </p:cNvSpPr>
            <p:nvPr/>
          </p:nvSpPr>
          <p:spPr bwMode="auto">
            <a:xfrm>
              <a:off x="3788" y="915"/>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05847" name="Text Box 23"/>
            <p:cNvSpPr txBox="1">
              <a:spLocks noChangeArrowheads="1"/>
            </p:cNvSpPr>
            <p:nvPr/>
          </p:nvSpPr>
          <p:spPr bwMode="auto">
            <a:xfrm>
              <a:off x="3788" y="140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05848" name="Line 24"/>
            <p:cNvSpPr>
              <a:spLocks noChangeShapeType="1"/>
            </p:cNvSpPr>
            <p:nvPr/>
          </p:nvSpPr>
          <p:spPr bwMode="auto">
            <a:xfrm flipH="1">
              <a:off x="3561" y="1770"/>
              <a:ext cx="455"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49" name="Rectangle 25"/>
            <p:cNvSpPr>
              <a:spLocks noChangeArrowheads="1"/>
            </p:cNvSpPr>
            <p:nvPr/>
          </p:nvSpPr>
          <p:spPr bwMode="auto">
            <a:xfrm>
              <a:off x="3198" y="2014"/>
              <a:ext cx="769"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05850" name="Line 26"/>
            <p:cNvSpPr>
              <a:spLocks noChangeShapeType="1"/>
            </p:cNvSpPr>
            <p:nvPr/>
          </p:nvSpPr>
          <p:spPr bwMode="auto">
            <a:xfrm>
              <a:off x="3561" y="2258"/>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51" name="Rectangle 27"/>
            <p:cNvSpPr>
              <a:spLocks noChangeArrowheads="1"/>
            </p:cNvSpPr>
            <p:nvPr/>
          </p:nvSpPr>
          <p:spPr bwMode="auto">
            <a:xfrm>
              <a:off x="3198" y="2462"/>
              <a:ext cx="769"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P(E)</a:t>
              </a:r>
            </a:p>
          </p:txBody>
        </p:sp>
        <p:sp>
          <p:nvSpPr>
            <p:cNvPr id="205852" name="Line 28"/>
            <p:cNvSpPr>
              <a:spLocks noChangeShapeType="1"/>
            </p:cNvSpPr>
            <p:nvPr/>
          </p:nvSpPr>
          <p:spPr bwMode="auto">
            <a:xfrm>
              <a:off x="3561" y="2707"/>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53" name="Text Box 29"/>
            <p:cNvSpPr txBox="1">
              <a:spLocks noChangeArrowheads="1"/>
            </p:cNvSpPr>
            <p:nvPr/>
          </p:nvSpPr>
          <p:spPr bwMode="auto">
            <a:xfrm>
              <a:off x="3197" y="2869"/>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05854" name="Line 30"/>
            <p:cNvSpPr>
              <a:spLocks noChangeShapeType="1"/>
            </p:cNvSpPr>
            <p:nvPr/>
          </p:nvSpPr>
          <p:spPr bwMode="auto">
            <a:xfrm>
              <a:off x="4105" y="1770"/>
              <a:ext cx="774" cy="238"/>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55" name="Line 31"/>
            <p:cNvSpPr>
              <a:spLocks noChangeShapeType="1"/>
            </p:cNvSpPr>
            <p:nvPr/>
          </p:nvSpPr>
          <p:spPr bwMode="auto">
            <a:xfrm flipH="1">
              <a:off x="2971" y="309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56" name="Rectangle 32"/>
            <p:cNvSpPr>
              <a:spLocks noChangeArrowheads="1"/>
            </p:cNvSpPr>
            <p:nvPr/>
          </p:nvSpPr>
          <p:spPr bwMode="auto">
            <a:xfrm>
              <a:off x="3697" y="3351"/>
              <a:ext cx="775"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05857" name="Line 33"/>
            <p:cNvSpPr>
              <a:spLocks noChangeShapeType="1"/>
            </p:cNvSpPr>
            <p:nvPr/>
          </p:nvSpPr>
          <p:spPr bwMode="auto">
            <a:xfrm>
              <a:off x="5330" y="275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58" name="Rectangle 34"/>
            <p:cNvSpPr>
              <a:spLocks noChangeArrowheads="1"/>
            </p:cNvSpPr>
            <p:nvPr/>
          </p:nvSpPr>
          <p:spPr bwMode="auto">
            <a:xfrm>
              <a:off x="4966" y="2960"/>
              <a:ext cx="772"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05859" name="Line 35"/>
            <p:cNvSpPr>
              <a:spLocks noChangeShapeType="1"/>
            </p:cNvSpPr>
            <p:nvPr/>
          </p:nvSpPr>
          <p:spPr bwMode="auto">
            <a:xfrm>
              <a:off x="3606" y="3073"/>
              <a:ext cx="497"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60" name="Rectangle 36"/>
            <p:cNvSpPr>
              <a:spLocks noChangeArrowheads="1"/>
            </p:cNvSpPr>
            <p:nvPr/>
          </p:nvSpPr>
          <p:spPr bwMode="auto">
            <a:xfrm>
              <a:off x="2653" y="3323"/>
              <a:ext cx="772"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05861" name="Line 37"/>
            <p:cNvSpPr>
              <a:spLocks noChangeShapeType="1"/>
            </p:cNvSpPr>
            <p:nvPr/>
          </p:nvSpPr>
          <p:spPr bwMode="auto">
            <a:xfrm>
              <a:off x="4740" y="3731"/>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62" name="Text Box 38"/>
            <p:cNvSpPr txBox="1">
              <a:spLocks noChangeArrowheads="1"/>
            </p:cNvSpPr>
            <p:nvPr/>
          </p:nvSpPr>
          <p:spPr bwMode="auto">
            <a:xfrm>
              <a:off x="3606" y="168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05863" name="Text Box 39"/>
            <p:cNvSpPr txBox="1">
              <a:spLocks noChangeArrowheads="1"/>
            </p:cNvSpPr>
            <p:nvPr/>
          </p:nvSpPr>
          <p:spPr bwMode="auto">
            <a:xfrm>
              <a:off x="4649" y="1690"/>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05864" name="Text Box 40"/>
            <p:cNvSpPr txBox="1">
              <a:spLocks noChangeArrowheads="1"/>
            </p:cNvSpPr>
            <p:nvPr/>
          </p:nvSpPr>
          <p:spPr bwMode="auto">
            <a:xfrm>
              <a:off x="3878" y="300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05865" name="Text Box 41"/>
            <p:cNvSpPr txBox="1">
              <a:spLocks noChangeArrowheads="1"/>
            </p:cNvSpPr>
            <p:nvPr/>
          </p:nvSpPr>
          <p:spPr bwMode="auto">
            <a:xfrm>
              <a:off x="3016" y="3006"/>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05866" name="Text Box 42"/>
            <p:cNvSpPr txBox="1">
              <a:spLocks noChangeArrowheads="1"/>
            </p:cNvSpPr>
            <p:nvPr/>
          </p:nvSpPr>
          <p:spPr bwMode="auto">
            <a:xfrm>
              <a:off x="3787" y="182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05867" name="Text Box 43"/>
            <p:cNvSpPr txBox="1">
              <a:spLocks noChangeArrowheads="1"/>
            </p:cNvSpPr>
            <p:nvPr/>
          </p:nvSpPr>
          <p:spPr bwMode="auto">
            <a:xfrm>
              <a:off x="3289" y="2234"/>
              <a:ext cx="184"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05868" name="Text Box 44"/>
            <p:cNvSpPr txBox="1">
              <a:spLocks noChangeArrowheads="1"/>
            </p:cNvSpPr>
            <p:nvPr/>
          </p:nvSpPr>
          <p:spPr bwMode="auto">
            <a:xfrm>
              <a:off x="3334" y="268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05869" name="Text Box 45"/>
            <p:cNvSpPr txBox="1">
              <a:spLocks noChangeArrowheads="1"/>
            </p:cNvSpPr>
            <p:nvPr/>
          </p:nvSpPr>
          <p:spPr bwMode="auto">
            <a:xfrm>
              <a:off x="3742"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05870" name="Text Box 46"/>
            <p:cNvSpPr txBox="1">
              <a:spLocks noChangeArrowheads="1"/>
            </p:cNvSpPr>
            <p:nvPr/>
          </p:nvSpPr>
          <p:spPr bwMode="auto">
            <a:xfrm>
              <a:off x="4377" y="1872"/>
              <a:ext cx="183"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05871" name="Text Box 47"/>
            <p:cNvSpPr txBox="1">
              <a:spLocks noChangeArrowheads="1"/>
            </p:cNvSpPr>
            <p:nvPr/>
          </p:nvSpPr>
          <p:spPr bwMode="auto">
            <a:xfrm>
              <a:off x="5057" y="273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9</a:t>
              </a:r>
            </a:p>
          </p:txBody>
        </p:sp>
        <p:sp>
          <p:nvSpPr>
            <p:cNvPr id="205872" name="Line 48"/>
            <p:cNvSpPr>
              <a:spLocks noChangeShapeType="1"/>
            </p:cNvSpPr>
            <p:nvPr/>
          </p:nvSpPr>
          <p:spPr bwMode="auto">
            <a:xfrm flipH="1">
              <a:off x="4378" y="2262"/>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73" name="Rectangle 49"/>
            <p:cNvSpPr>
              <a:spLocks noChangeArrowheads="1"/>
            </p:cNvSpPr>
            <p:nvPr/>
          </p:nvSpPr>
          <p:spPr bwMode="auto">
            <a:xfrm>
              <a:off x="3924" y="2461"/>
              <a:ext cx="772"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05874" name="Text Box 50"/>
            <p:cNvSpPr txBox="1">
              <a:spLocks noChangeArrowheads="1"/>
            </p:cNvSpPr>
            <p:nvPr/>
          </p:nvSpPr>
          <p:spPr bwMode="auto">
            <a:xfrm>
              <a:off x="4377" y="2184"/>
              <a:ext cx="183"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05875" name="Rectangle 51"/>
            <p:cNvSpPr>
              <a:spLocks noChangeArrowheads="1"/>
            </p:cNvSpPr>
            <p:nvPr/>
          </p:nvSpPr>
          <p:spPr bwMode="auto">
            <a:xfrm>
              <a:off x="4966" y="2489"/>
              <a:ext cx="772"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05876" name="Line 52"/>
            <p:cNvSpPr>
              <a:spLocks noChangeShapeType="1"/>
            </p:cNvSpPr>
            <p:nvPr/>
          </p:nvSpPr>
          <p:spPr bwMode="auto">
            <a:xfrm>
              <a:off x="4922" y="2251"/>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77" name="Text Box 53"/>
            <p:cNvSpPr txBox="1">
              <a:spLocks noChangeArrowheads="1"/>
            </p:cNvSpPr>
            <p:nvPr/>
          </p:nvSpPr>
          <p:spPr bwMode="auto">
            <a:xfrm>
              <a:off x="5013" y="23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8</a:t>
              </a:r>
            </a:p>
          </p:txBody>
        </p:sp>
        <p:sp>
          <p:nvSpPr>
            <p:cNvPr id="205878" name="Text Box 54"/>
            <p:cNvSpPr txBox="1">
              <a:spLocks noChangeArrowheads="1"/>
            </p:cNvSpPr>
            <p:nvPr/>
          </p:nvSpPr>
          <p:spPr bwMode="auto">
            <a:xfrm>
              <a:off x="5058" y="2139"/>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05879" name="Text Box 55"/>
            <p:cNvSpPr txBox="1">
              <a:spLocks noChangeArrowheads="1"/>
            </p:cNvSpPr>
            <p:nvPr/>
          </p:nvSpPr>
          <p:spPr bwMode="auto">
            <a:xfrm>
              <a:off x="4422" y="200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a:t>
              </a:r>
            </a:p>
          </p:txBody>
        </p:sp>
        <p:sp>
          <p:nvSpPr>
            <p:cNvPr id="205880" name="Rectangle 56"/>
            <p:cNvSpPr>
              <a:spLocks noChangeArrowheads="1"/>
            </p:cNvSpPr>
            <p:nvPr/>
          </p:nvSpPr>
          <p:spPr bwMode="auto">
            <a:xfrm>
              <a:off x="4332" y="4003"/>
              <a:ext cx="770"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05881" name="Text Box 57"/>
            <p:cNvSpPr txBox="1">
              <a:spLocks noChangeArrowheads="1"/>
            </p:cNvSpPr>
            <p:nvPr/>
          </p:nvSpPr>
          <p:spPr bwMode="auto">
            <a:xfrm>
              <a:off x="4378" y="3731"/>
              <a:ext cx="318" cy="231"/>
            </a:xfrm>
            <a:prstGeom prst="rect">
              <a:avLst/>
            </a:prstGeom>
            <a:grpFill/>
            <a:ln w="9525" algn="ctr">
              <a:noFill/>
              <a:miter lim="800000"/>
              <a:headEnd/>
              <a:tailEnd/>
            </a:ln>
            <a:effectLst/>
          </p:spPr>
          <p:txBody>
            <a:bodyPr>
              <a:spAutoFit/>
            </a:bodyPr>
            <a:lstStyle/>
            <a:p>
              <a:pPr>
                <a:spcBef>
                  <a:spcPct val="50000"/>
                </a:spcBef>
                <a:defRPr/>
              </a:pPr>
              <a:r>
                <a:rPr lang="en-US" altLang="zh-CN">
                  <a:solidFill>
                    <a:srgbClr val="FF3399"/>
                  </a:solidFill>
                  <a:latin typeface="Arial" charset="0"/>
                </a:rPr>
                <a:t>10</a:t>
              </a:r>
            </a:p>
          </p:txBody>
        </p:sp>
        <p:sp>
          <p:nvSpPr>
            <p:cNvPr id="205882" name="Line 58"/>
            <p:cNvSpPr>
              <a:spLocks noChangeShapeType="1"/>
            </p:cNvSpPr>
            <p:nvPr/>
          </p:nvSpPr>
          <p:spPr bwMode="auto">
            <a:xfrm>
              <a:off x="4150" y="3596"/>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05883" name="Line 59"/>
            <p:cNvSpPr>
              <a:spLocks noChangeShapeType="1"/>
            </p:cNvSpPr>
            <p:nvPr/>
          </p:nvSpPr>
          <p:spPr bwMode="auto">
            <a:xfrm>
              <a:off x="5330" y="3187"/>
              <a:ext cx="0" cy="545"/>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05884" name="Line 60"/>
            <p:cNvSpPr>
              <a:spLocks noChangeShapeType="1"/>
            </p:cNvSpPr>
            <p:nvPr/>
          </p:nvSpPr>
          <p:spPr bwMode="auto">
            <a:xfrm>
              <a:off x="4150" y="3731"/>
              <a:ext cx="1180" cy="0"/>
            </a:xfrm>
            <a:prstGeom prst="line">
              <a:avLst/>
            </a:prstGeom>
            <a:grpFill/>
            <a:ln w="28575">
              <a:solidFill>
                <a:schemeClr val="tx1"/>
              </a:solidFill>
              <a:round/>
              <a:headEnd/>
              <a:tailEnd/>
            </a:ln>
            <a:effectLst/>
          </p:spPr>
          <p:txBody>
            <a:bodyPr wrap="none" anchor="ctr"/>
            <a:lstStyle/>
            <a:p>
              <a:pPr>
                <a:defRPr/>
              </a:pPr>
              <a:endParaRPr lang="zh-CN" altLang="en-US">
                <a:latin typeface="Arial" charset="0"/>
              </a:endParaRPr>
            </a:p>
          </p:txBody>
        </p:sp>
      </p:grpSp>
      <p:sp>
        <p:nvSpPr>
          <p:cNvPr id="205886" name="Text Box 62"/>
          <p:cNvSpPr txBox="1">
            <a:spLocks noChangeArrowheads="1"/>
          </p:cNvSpPr>
          <p:nvPr/>
        </p:nvSpPr>
        <p:spPr bwMode="auto">
          <a:xfrm>
            <a:off x="6308725" y="403226"/>
            <a:ext cx="184150" cy="366713"/>
          </a:xfrm>
          <a:prstGeom prst="rect">
            <a:avLst/>
          </a:prstGeom>
          <a:noFill/>
          <a:ln w="9525">
            <a:noFill/>
            <a:miter lim="800000"/>
            <a:headEnd/>
            <a:tailEnd/>
          </a:ln>
          <a:effectLst/>
        </p:spPr>
        <p:txBody>
          <a:bodyPr wrap="none">
            <a:spAutoFit/>
          </a:bodyPr>
          <a:lstStyle/>
          <a:p>
            <a:pPr>
              <a:defRPr/>
            </a:pPr>
            <a:endParaRPr lang="zh-CN" altLang="zh-CN">
              <a:latin typeface="Arial" charset="0"/>
            </a:endParaRPr>
          </a:p>
        </p:txBody>
      </p:sp>
      <p:sp>
        <p:nvSpPr>
          <p:cNvPr id="205888" name="Text Box 64"/>
          <p:cNvSpPr txBox="1">
            <a:spLocks noChangeArrowheads="1"/>
          </p:cNvSpPr>
          <p:nvPr/>
        </p:nvSpPr>
        <p:spPr bwMode="auto">
          <a:xfrm>
            <a:off x="6232526" y="403226"/>
            <a:ext cx="1387475" cy="366713"/>
          </a:xfrm>
          <a:prstGeom prst="rect">
            <a:avLst/>
          </a:prstGeom>
          <a:noFill/>
          <a:ln w="9525">
            <a:noFill/>
            <a:miter lim="800000"/>
            <a:headEnd/>
            <a:tailEnd/>
          </a:ln>
          <a:effectLst/>
        </p:spPr>
        <p:txBody>
          <a:bodyPr>
            <a:spAutoFit/>
          </a:bodyPr>
          <a:lstStyle/>
          <a:p>
            <a:pPr>
              <a:defRPr/>
            </a:pPr>
            <a:endParaRPr lang="zh-CN" altLang="zh-CN">
              <a:latin typeface="Arial" charset="0"/>
            </a:endParaRPr>
          </a:p>
        </p:txBody>
      </p:sp>
      <p:sp>
        <p:nvSpPr>
          <p:cNvPr id="205889" name="Text Box 65"/>
          <p:cNvSpPr txBox="1">
            <a:spLocks noChangeArrowheads="1"/>
          </p:cNvSpPr>
          <p:nvPr/>
        </p:nvSpPr>
        <p:spPr bwMode="auto">
          <a:xfrm>
            <a:off x="5927725" y="327026"/>
            <a:ext cx="184150" cy="366713"/>
          </a:xfrm>
          <a:prstGeom prst="rect">
            <a:avLst/>
          </a:prstGeom>
          <a:noFill/>
          <a:ln w="9525">
            <a:noFill/>
            <a:miter lim="800000"/>
            <a:headEnd/>
            <a:tailEnd/>
          </a:ln>
          <a:effectLst/>
        </p:spPr>
        <p:txBody>
          <a:bodyPr wrap="none">
            <a:spAutoFit/>
          </a:bodyPr>
          <a:lstStyle/>
          <a:p>
            <a:pPr>
              <a:defRPr/>
            </a:pPr>
            <a:endParaRPr lang="zh-CN" altLang="zh-CN">
              <a:latin typeface="Arial" charset="0"/>
            </a:endParaRPr>
          </a:p>
        </p:txBody>
      </p:sp>
      <p:sp>
        <p:nvSpPr>
          <p:cNvPr id="66626" name="Rectangle 66"/>
          <p:cNvSpPr>
            <a:spLocks noChangeArrowheads="1"/>
          </p:cNvSpPr>
          <p:nvPr/>
        </p:nvSpPr>
        <p:spPr bwMode="auto">
          <a:xfrm>
            <a:off x="5735638"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4554265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0C62A3CE-1F3C-418C-8248-A750227C9356}" type="slidenum">
              <a:rPr lang="en-US" altLang="zh-CN"/>
              <a:pPr eaLnBrk="1" hangingPunct="1"/>
              <a:t>19</a:t>
            </a:fld>
            <a:endParaRPr lang="en-US" altLang="zh-CN"/>
          </a:p>
        </p:txBody>
      </p:sp>
      <p:grpSp>
        <p:nvGrpSpPr>
          <p:cNvPr id="67587" name="Group 2"/>
          <p:cNvGrpSpPr>
            <a:grpSpLocks/>
          </p:cNvGrpSpPr>
          <p:nvPr/>
        </p:nvGrpSpPr>
        <p:grpSpPr bwMode="auto">
          <a:xfrm>
            <a:off x="3216275" y="333376"/>
            <a:ext cx="503238" cy="1223963"/>
            <a:chOff x="159" y="981"/>
            <a:chExt cx="317" cy="771"/>
          </a:xfrm>
          <a:noFill/>
        </p:grpSpPr>
        <p:sp>
          <p:nvSpPr>
            <p:cNvPr id="208899"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08900"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8901"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08902"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08903" name="Rectangle 7"/>
          <p:cNvSpPr>
            <a:spLocks noChangeArrowheads="1"/>
          </p:cNvSpPr>
          <p:nvPr/>
        </p:nvSpPr>
        <p:spPr bwMode="auto">
          <a:xfrm>
            <a:off x="1847850" y="1773239"/>
            <a:ext cx="5126038" cy="1190625"/>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en-US" altLang="zh-CN" dirty="0">
                <a:solidFill>
                  <a:srgbClr val="011893"/>
                </a:solidFill>
              </a:rPr>
              <a:t>  9</a:t>
            </a:r>
            <a:r>
              <a:rPr lang="zh-CN" altLang="en-US" dirty="0">
                <a:solidFill>
                  <a:srgbClr val="011893"/>
                </a:solidFill>
              </a:rPr>
              <a:t>）</a:t>
            </a:r>
            <a:r>
              <a:rPr lang="zh-CN" altLang="en-US" dirty="0"/>
              <a:t>接着执行</a:t>
            </a:r>
            <a:r>
              <a:rPr lang="en-US" altLang="zh-CN" dirty="0"/>
              <a:t>P(C)</a:t>
            </a:r>
            <a:r>
              <a:rPr lang="zh-CN" altLang="en-US" dirty="0"/>
              <a:t>，分析</a:t>
            </a:r>
            <a:r>
              <a:rPr lang="en-US" altLang="zh-CN" dirty="0" err="1"/>
              <a:t>ch</a:t>
            </a:r>
            <a:r>
              <a:rPr lang="en-US" altLang="zh-CN" dirty="0"/>
              <a:t>?</a:t>
            </a:r>
            <a:r>
              <a:rPr lang="zh-CN" altLang="en-US" dirty="0"/>
              <a:t>＝</a:t>
            </a:r>
            <a:r>
              <a:rPr lang="en-US" altLang="zh-CN" dirty="0"/>
              <a:t>e</a:t>
            </a:r>
            <a:r>
              <a:rPr lang="zh-CN" altLang="en-US" dirty="0"/>
              <a:t>。现在不是字符  </a:t>
            </a:r>
          </a:p>
          <a:p>
            <a:pPr algn="l" eaLnBrk="1" hangingPunct="1"/>
            <a:r>
              <a:rPr lang="zh-CN" altLang="en-US" dirty="0"/>
              <a:t>        </a:t>
            </a:r>
            <a:r>
              <a:rPr lang="en-US" altLang="zh-CN" dirty="0"/>
              <a:t>e</a:t>
            </a:r>
            <a:r>
              <a:rPr lang="zh-CN" altLang="en-US" dirty="0"/>
              <a:t>，再接着判定</a:t>
            </a:r>
            <a:r>
              <a:rPr lang="en-US" altLang="zh-CN" dirty="0" err="1"/>
              <a:t>ch</a:t>
            </a:r>
            <a:r>
              <a:rPr lang="en-US" altLang="zh-CN" dirty="0"/>
              <a:t>?</a:t>
            </a:r>
            <a:r>
              <a:rPr lang="zh-CN" altLang="en-US" dirty="0"/>
              <a:t>＝</a:t>
            </a:r>
            <a:r>
              <a:rPr lang="en-US" altLang="zh-CN" dirty="0"/>
              <a:t>d</a:t>
            </a:r>
            <a:r>
              <a:rPr lang="zh-CN" altLang="en-US" dirty="0"/>
              <a:t>，现在</a:t>
            </a:r>
            <a:r>
              <a:rPr lang="en-US" altLang="zh-CN" dirty="0" err="1"/>
              <a:t>ch</a:t>
            </a:r>
            <a:r>
              <a:rPr lang="zh-CN" altLang="en-US" dirty="0"/>
              <a:t>＝</a:t>
            </a:r>
            <a:r>
              <a:rPr lang="en-US" altLang="zh-CN" dirty="0"/>
              <a:t>d</a:t>
            </a:r>
            <a:r>
              <a:rPr lang="zh-CN" altLang="en-US" dirty="0"/>
              <a:t>，接着  </a:t>
            </a:r>
          </a:p>
          <a:p>
            <a:pPr algn="l" eaLnBrk="1" hangingPunct="1"/>
            <a:r>
              <a:rPr lang="zh-CN" altLang="en-US" dirty="0"/>
              <a:t>        读入下一个字符。</a:t>
            </a:r>
          </a:p>
          <a:p>
            <a:pPr algn="l" eaLnBrk="1" hangingPunct="1"/>
            <a:endParaRPr lang="en-US" altLang="zh-CN" dirty="0"/>
          </a:p>
        </p:txBody>
      </p:sp>
      <p:sp>
        <p:nvSpPr>
          <p:cNvPr id="208904" name="Rectangle 8"/>
          <p:cNvSpPr>
            <a:spLocks noChangeArrowheads="1"/>
          </p:cNvSpPr>
          <p:nvPr/>
        </p:nvSpPr>
        <p:spPr bwMode="auto">
          <a:xfrm>
            <a:off x="6553200" y="1219201"/>
            <a:ext cx="19050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P(C)</a:t>
            </a:r>
          </a:p>
        </p:txBody>
      </p:sp>
      <p:sp>
        <p:nvSpPr>
          <p:cNvPr id="208905"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P(E):5</a:t>
            </a:r>
          </a:p>
          <a:p>
            <a:pPr>
              <a:defRPr/>
            </a:pPr>
            <a:endParaRPr lang="en-US" altLang="zh-CN">
              <a:latin typeface="Arial" charset="0"/>
            </a:endParaRPr>
          </a:p>
          <a:p>
            <a:pPr>
              <a:defRPr/>
            </a:pPr>
            <a:r>
              <a:rPr lang="en-US" altLang="zh-CN">
                <a:latin typeface="Arial" charset="0"/>
              </a:rPr>
              <a:t>P(B):10</a:t>
            </a: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p:txBody>
      </p:sp>
      <p:sp>
        <p:nvSpPr>
          <p:cNvPr id="208906"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08907"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08908"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8909" name="Text Box 13"/>
          <p:cNvSpPr txBox="1">
            <a:spLocks noChangeArrowheads="1"/>
          </p:cNvSpPr>
          <p:nvPr/>
        </p:nvSpPr>
        <p:spPr bwMode="auto">
          <a:xfrm>
            <a:off x="2459039" y="4862513"/>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08910"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8911"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8912"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67599" name="Group 48"/>
          <p:cNvGrpSpPr>
            <a:grpSpLocks/>
          </p:cNvGrpSpPr>
          <p:nvPr/>
        </p:nvGrpSpPr>
        <p:grpSpPr bwMode="auto">
          <a:xfrm>
            <a:off x="6419850" y="1089026"/>
            <a:ext cx="4032250" cy="4633913"/>
            <a:chOff x="2471" y="1282"/>
            <a:chExt cx="2540" cy="2919"/>
          </a:xfrm>
          <a:noFill/>
        </p:grpSpPr>
        <p:sp>
          <p:nvSpPr>
            <p:cNvPr id="67600" name="AutoShape 49"/>
            <p:cNvSpPr>
              <a:spLocks noChangeArrowheads="1"/>
            </p:cNvSpPr>
            <p:nvPr/>
          </p:nvSpPr>
          <p:spPr bwMode="auto">
            <a:xfrm>
              <a:off x="3787" y="1282"/>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08946" name="Rectangle 50"/>
            <p:cNvSpPr>
              <a:spLocks noChangeArrowheads="1"/>
            </p:cNvSpPr>
            <p:nvPr/>
          </p:nvSpPr>
          <p:spPr bwMode="auto">
            <a:xfrm>
              <a:off x="3515" y="1567"/>
              <a:ext cx="771"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08947" name="Line 51"/>
            <p:cNvSpPr>
              <a:spLocks noChangeShapeType="1"/>
            </p:cNvSpPr>
            <p:nvPr/>
          </p:nvSpPr>
          <p:spPr bwMode="auto">
            <a:xfrm>
              <a:off x="3878" y="181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8948" name="Text Box 52"/>
            <p:cNvSpPr txBox="1">
              <a:spLocks noChangeArrowheads="1"/>
            </p:cNvSpPr>
            <p:nvPr/>
          </p:nvSpPr>
          <p:spPr bwMode="auto">
            <a:xfrm>
              <a:off x="3515" y="197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ch=e?</a:t>
              </a:r>
            </a:p>
          </p:txBody>
        </p:sp>
        <p:sp>
          <p:nvSpPr>
            <p:cNvPr id="208949" name="Text Box 53"/>
            <p:cNvSpPr txBox="1">
              <a:spLocks noChangeArrowheads="1"/>
            </p:cNvSpPr>
            <p:nvPr/>
          </p:nvSpPr>
          <p:spPr bwMode="auto">
            <a:xfrm>
              <a:off x="3606" y="1323"/>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08950" name="Text Box 54"/>
            <p:cNvSpPr txBox="1">
              <a:spLocks noChangeArrowheads="1"/>
            </p:cNvSpPr>
            <p:nvPr/>
          </p:nvSpPr>
          <p:spPr bwMode="auto">
            <a:xfrm>
              <a:off x="3606" y="181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08951" name="Line 55"/>
            <p:cNvSpPr>
              <a:spLocks noChangeShapeType="1"/>
            </p:cNvSpPr>
            <p:nvPr/>
          </p:nvSpPr>
          <p:spPr bwMode="auto">
            <a:xfrm flipH="1">
              <a:off x="3379" y="2178"/>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8952" name="Rectangle 56"/>
            <p:cNvSpPr>
              <a:spLocks noChangeArrowheads="1"/>
            </p:cNvSpPr>
            <p:nvPr/>
          </p:nvSpPr>
          <p:spPr bwMode="auto">
            <a:xfrm>
              <a:off x="4240" y="2399"/>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08953" name="Line 57"/>
            <p:cNvSpPr>
              <a:spLocks noChangeShapeType="1"/>
            </p:cNvSpPr>
            <p:nvPr/>
          </p:nvSpPr>
          <p:spPr bwMode="auto">
            <a:xfrm>
              <a:off x="3923" y="2178"/>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8954" name="Line 58"/>
            <p:cNvSpPr>
              <a:spLocks noChangeShapeType="1"/>
            </p:cNvSpPr>
            <p:nvPr/>
          </p:nvSpPr>
          <p:spPr bwMode="auto">
            <a:xfrm>
              <a:off x="3878" y="3119"/>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8955" name="Rectangle 59"/>
            <p:cNvSpPr>
              <a:spLocks noChangeArrowheads="1"/>
            </p:cNvSpPr>
            <p:nvPr/>
          </p:nvSpPr>
          <p:spPr bwMode="auto">
            <a:xfrm>
              <a:off x="3515" y="3323"/>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08956" name="Line 60"/>
            <p:cNvSpPr>
              <a:spLocks noChangeShapeType="1"/>
            </p:cNvSpPr>
            <p:nvPr/>
          </p:nvSpPr>
          <p:spPr bwMode="auto">
            <a:xfrm flipH="1">
              <a:off x="2925" y="2625"/>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8957" name="Rectangle 61"/>
            <p:cNvSpPr>
              <a:spLocks noChangeArrowheads="1"/>
            </p:cNvSpPr>
            <p:nvPr/>
          </p:nvSpPr>
          <p:spPr bwMode="auto">
            <a:xfrm>
              <a:off x="2471" y="2824"/>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08958" name="Line 62"/>
            <p:cNvSpPr>
              <a:spLocks noChangeShapeType="1"/>
            </p:cNvSpPr>
            <p:nvPr/>
          </p:nvSpPr>
          <p:spPr bwMode="auto">
            <a:xfrm>
              <a:off x="4422" y="375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8959" name="Rectangle 63"/>
            <p:cNvSpPr>
              <a:spLocks noChangeArrowheads="1"/>
            </p:cNvSpPr>
            <p:nvPr/>
          </p:nvSpPr>
          <p:spPr bwMode="auto">
            <a:xfrm>
              <a:off x="4059" y="3957"/>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08960" name="Text Box 64"/>
            <p:cNvSpPr txBox="1">
              <a:spLocks noChangeArrowheads="1"/>
            </p:cNvSpPr>
            <p:nvPr/>
          </p:nvSpPr>
          <p:spPr bwMode="auto">
            <a:xfrm>
              <a:off x="3424" y="2094"/>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a:t>
              </a:r>
            </a:p>
          </p:txBody>
        </p:sp>
        <p:sp>
          <p:nvSpPr>
            <p:cNvPr id="208961" name="Text Box 65"/>
            <p:cNvSpPr txBox="1">
              <a:spLocks noChangeArrowheads="1"/>
            </p:cNvSpPr>
            <p:nvPr/>
          </p:nvSpPr>
          <p:spPr bwMode="auto">
            <a:xfrm>
              <a:off x="4195" y="2098"/>
              <a:ext cx="182" cy="250"/>
            </a:xfrm>
            <a:prstGeom prst="rect">
              <a:avLst/>
            </a:prstGeom>
            <a:grpFill/>
            <a:ln w="9525" algn="ctr">
              <a:noFill/>
              <a:miter lim="800000"/>
              <a:headEnd/>
              <a:tailEnd/>
            </a:ln>
            <a:effectLst/>
          </p:spPr>
          <p:txBody>
            <a:bodyPr>
              <a:spAutoFit/>
            </a:bodyPr>
            <a:lstStyle/>
            <a:p>
              <a:pPr>
                <a:spcBef>
                  <a:spcPct val="50000"/>
                </a:spcBef>
                <a:defRPr/>
              </a:pPr>
              <a:r>
                <a:rPr lang="zh-CN" altLang="en-US" sz="2000">
                  <a:latin typeface="Arial" charset="0"/>
                  <a:cs typeface="Arial" charset="0"/>
                </a:rPr>
                <a:t>＝</a:t>
              </a:r>
            </a:p>
          </p:txBody>
        </p:sp>
        <p:sp>
          <p:nvSpPr>
            <p:cNvPr id="208962" name="Text Box 66"/>
            <p:cNvSpPr txBox="1">
              <a:spLocks noChangeArrowheads="1"/>
            </p:cNvSpPr>
            <p:nvPr/>
          </p:nvSpPr>
          <p:spPr bwMode="auto">
            <a:xfrm>
              <a:off x="2924" y="2547"/>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08963" name="Text Box 67"/>
            <p:cNvSpPr txBox="1">
              <a:spLocks noChangeArrowheads="1"/>
            </p:cNvSpPr>
            <p:nvPr/>
          </p:nvSpPr>
          <p:spPr bwMode="auto">
            <a:xfrm>
              <a:off x="3605" y="223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08964" name="Text Box 68"/>
            <p:cNvSpPr txBox="1">
              <a:spLocks noChangeArrowheads="1"/>
            </p:cNvSpPr>
            <p:nvPr/>
          </p:nvSpPr>
          <p:spPr bwMode="auto">
            <a:xfrm>
              <a:off x="3560" y="264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08965" name="Text Box 69"/>
            <p:cNvSpPr txBox="1">
              <a:spLocks noChangeArrowheads="1"/>
            </p:cNvSpPr>
            <p:nvPr/>
          </p:nvSpPr>
          <p:spPr bwMode="auto">
            <a:xfrm>
              <a:off x="4467" y="21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08966" name="Text Box 70"/>
            <p:cNvSpPr txBox="1">
              <a:spLocks noChangeArrowheads="1"/>
            </p:cNvSpPr>
            <p:nvPr/>
          </p:nvSpPr>
          <p:spPr bwMode="auto">
            <a:xfrm>
              <a:off x="4105" y="3726"/>
              <a:ext cx="317"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08967" name="Text Box 71"/>
            <p:cNvSpPr txBox="1">
              <a:spLocks noChangeArrowheads="1"/>
            </p:cNvSpPr>
            <p:nvPr/>
          </p:nvSpPr>
          <p:spPr bwMode="auto">
            <a:xfrm>
              <a:off x="3016" y="2392"/>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08968" name="Rectangle 72"/>
            <p:cNvSpPr>
              <a:spLocks noChangeArrowheads="1"/>
            </p:cNvSpPr>
            <p:nvPr/>
          </p:nvSpPr>
          <p:spPr bwMode="auto">
            <a:xfrm>
              <a:off x="3514" y="2852"/>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08969" name="Line 73"/>
            <p:cNvSpPr>
              <a:spLocks noChangeShapeType="1"/>
            </p:cNvSpPr>
            <p:nvPr/>
          </p:nvSpPr>
          <p:spPr bwMode="auto">
            <a:xfrm>
              <a:off x="3469" y="261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8970" name="Text Box 74"/>
            <p:cNvSpPr txBox="1">
              <a:spLocks noChangeArrowheads="1"/>
            </p:cNvSpPr>
            <p:nvPr/>
          </p:nvSpPr>
          <p:spPr bwMode="auto">
            <a:xfrm>
              <a:off x="3560"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08971" name="Text Box 75"/>
            <p:cNvSpPr txBox="1">
              <a:spLocks noChangeArrowheads="1"/>
            </p:cNvSpPr>
            <p:nvPr/>
          </p:nvSpPr>
          <p:spPr bwMode="auto">
            <a:xfrm>
              <a:off x="3605" y="25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08972" name="Line 76"/>
            <p:cNvSpPr>
              <a:spLocks noChangeShapeType="1"/>
            </p:cNvSpPr>
            <p:nvPr/>
          </p:nvSpPr>
          <p:spPr bwMode="auto">
            <a:xfrm>
              <a:off x="3877" y="3595"/>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08973" name="Line 77"/>
            <p:cNvSpPr>
              <a:spLocks noChangeShapeType="1"/>
            </p:cNvSpPr>
            <p:nvPr/>
          </p:nvSpPr>
          <p:spPr bwMode="auto">
            <a:xfrm>
              <a:off x="3877" y="3731"/>
              <a:ext cx="1044" cy="1"/>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08974" name="Line 78"/>
            <p:cNvSpPr>
              <a:spLocks noChangeShapeType="1"/>
            </p:cNvSpPr>
            <p:nvPr/>
          </p:nvSpPr>
          <p:spPr bwMode="auto">
            <a:xfrm>
              <a:off x="4921" y="2643"/>
              <a:ext cx="0" cy="1089"/>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grpSp>
      <p:sp>
        <p:nvSpPr>
          <p:cNvPr id="67634" name="Rectangle 50"/>
          <p:cNvSpPr>
            <a:spLocks noChangeArrowheads="1"/>
          </p:cNvSpPr>
          <p:nvPr/>
        </p:nvSpPr>
        <p:spPr bwMode="auto">
          <a:xfrm>
            <a:off x="4908550"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25072782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22" name="标题 1"/>
          <p:cNvSpPr>
            <a:spLocks noChangeArrowheads="1"/>
          </p:cNvSpPr>
          <p:nvPr/>
        </p:nvSpPr>
        <p:spPr bwMode="auto">
          <a:xfrm>
            <a:off x="2157413" y="84138"/>
            <a:ext cx="7467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20" rIns="45720" anchor="ctr"/>
          <a:lstStyle>
            <a:lvl1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4572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9144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13716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18288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buFontTx/>
              <a:buNone/>
            </a:pPr>
            <a:r>
              <a:rPr lang="zh-CN" altLang="en-US" sz="4600" b="0">
                <a:solidFill>
                  <a:schemeClr val="tx1"/>
                </a:solidFill>
                <a:latin typeface="Times New Roman" panose="02020603050405020304" pitchFamily="18" charset="0"/>
                <a:ea typeface="黑体" panose="02010609060101010101" pitchFamily="49" charset="-122"/>
              </a:rPr>
              <a:t>第四章  语法分析</a:t>
            </a:r>
            <a:endParaRPr lang="en-US" altLang="zh-CN" sz="4600" b="0">
              <a:solidFill>
                <a:schemeClr val="tx1"/>
              </a:solidFill>
              <a:latin typeface="Times New Roman" panose="02020603050405020304" pitchFamily="18" charset="0"/>
              <a:ea typeface="黑体" panose="02010609060101010101" pitchFamily="49" charset="-122"/>
            </a:endParaRPr>
          </a:p>
        </p:txBody>
      </p:sp>
      <p:sp>
        <p:nvSpPr>
          <p:cNvPr id="286723" name="Rectangle 3"/>
          <p:cNvSpPr>
            <a:spLocks noChangeArrowheads="1"/>
          </p:cNvSpPr>
          <p:nvPr/>
        </p:nvSpPr>
        <p:spPr bwMode="auto">
          <a:xfrm>
            <a:off x="2533651" y="2303463"/>
            <a:ext cx="2239963" cy="442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300" b="1" dirty="0">
                <a:solidFill>
                  <a:srgbClr val="011893"/>
                </a:solidFill>
                <a:latin typeface="Times New Roman" panose="02020603050405020304" pitchFamily="18" charset="0"/>
              </a:rPr>
              <a:t>递归下降分析法</a:t>
            </a:r>
          </a:p>
        </p:txBody>
      </p:sp>
      <p:sp>
        <p:nvSpPr>
          <p:cNvPr id="286724" name="Rectangle 4"/>
          <p:cNvSpPr>
            <a:spLocks noChangeArrowheads="1"/>
          </p:cNvSpPr>
          <p:nvPr/>
        </p:nvSpPr>
        <p:spPr bwMode="auto">
          <a:xfrm>
            <a:off x="2774951" y="3656013"/>
            <a:ext cx="1795463" cy="442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2300" b="1" dirty="0">
                <a:solidFill>
                  <a:srgbClr val="011893"/>
                </a:solidFill>
                <a:latin typeface="Times New Roman" panose="02020603050405020304" pitchFamily="18" charset="0"/>
              </a:rPr>
              <a:t>LL(1)</a:t>
            </a:r>
            <a:r>
              <a:rPr lang="zh-CN" altLang="en-US" sz="2300" b="1" dirty="0">
                <a:solidFill>
                  <a:srgbClr val="011893"/>
                </a:solidFill>
                <a:latin typeface="Times New Roman" panose="02020603050405020304" pitchFamily="18" charset="0"/>
              </a:rPr>
              <a:t>分析法</a:t>
            </a:r>
          </a:p>
        </p:txBody>
      </p:sp>
      <p:sp>
        <p:nvSpPr>
          <p:cNvPr id="286725" name="Rectangle 5"/>
          <p:cNvSpPr>
            <a:spLocks noChangeArrowheads="1"/>
          </p:cNvSpPr>
          <p:nvPr/>
        </p:nvSpPr>
        <p:spPr bwMode="auto">
          <a:xfrm>
            <a:off x="6791326" y="2147888"/>
            <a:ext cx="2239963" cy="442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300" b="1" dirty="0">
                <a:solidFill>
                  <a:srgbClr val="011893"/>
                </a:solidFill>
                <a:latin typeface="Times New Roman" panose="02020603050405020304" pitchFamily="18" charset="0"/>
              </a:rPr>
              <a:t>简单优先分析法</a:t>
            </a:r>
          </a:p>
        </p:txBody>
      </p:sp>
      <p:sp>
        <p:nvSpPr>
          <p:cNvPr id="286726" name="Rectangle 6"/>
          <p:cNvSpPr>
            <a:spLocks noChangeArrowheads="1"/>
          </p:cNvSpPr>
          <p:nvPr/>
        </p:nvSpPr>
        <p:spPr bwMode="auto">
          <a:xfrm>
            <a:off x="6864351" y="3594101"/>
            <a:ext cx="2239963"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300" b="1" dirty="0">
                <a:solidFill>
                  <a:srgbClr val="011893"/>
                </a:solidFill>
                <a:latin typeface="Times New Roman" panose="02020603050405020304" pitchFamily="18" charset="0"/>
              </a:rPr>
              <a:t>算符优先分析法</a:t>
            </a:r>
          </a:p>
        </p:txBody>
      </p:sp>
      <p:sp>
        <p:nvSpPr>
          <p:cNvPr id="286727" name="Rectangle 7"/>
          <p:cNvSpPr>
            <a:spLocks noChangeArrowheads="1"/>
          </p:cNvSpPr>
          <p:nvPr/>
        </p:nvSpPr>
        <p:spPr bwMode="auto">
          <a:xfrm>
            <a:off x="7229476" y="5113338"/>
            <a:ext cx="1471613" cy="442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2300" b="1" dirty="0">
                <a:solidFill>
                  <a:srgbClr val="011893"/>
                </a:solidFill>
                <a:latin typeface="Times New Roman" panose="02020603050405020304" pitchFamily="18" charset="0"/>
              </a:rPr>
              <a:t>LR</a:t>
            </a:r>
            <a:r>
              <a:rPr lang="zh-CN" altLang="en-US" sz="2300" b="1" dirty="0">
                <a:solidFill>
                  <a:srgbClr val="011893"/>
                </a:solidFill>
                <a:latin typeface="Times New Roman" panose="02020603050405020304" pitchFamily="18" charset="0"/>
              </a:rPr>
              <a:t>分析法</a:t>
            </a:r>
          </a:p>
        </p:txBody>
      </p:sp>
      <p:sp>
        <p:nvSpPr>
          <p:cNvPr id="286728" name="Text Box 8"/>
          <p:cNvSpPr txBox="1">
            <a:spLocks noChangeArrowheads="1"/>
          </p:cNvSpPr>
          <p:nvPr/>
        </p:nvSpPr>
        <p:spPr bwMode="auto">
          <a:xfrm>
            <a:off x="6162675" y="5483225"/>
            <a:ext cx="3659188"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zh-CN" altLang="en-US" b="1">
                <a:latin typeface="Times New Roman" panose="02020603050405020304" pitchFamily="18" charset="0"/>
                <a:ea typeface="楷体" panose="02010609060101010101" pitchFamily="49" charset="-122"/>
              </a:rPr>
              <a:t>适用性最广的“移进”</a:t>
            </a:r>
            <a:r>
              <a:rPr lang="en-US" altLang="zh-CN" b="1">
                <a:latin typeface="Times New Roman" panose="02020603050405020304" pitchFamily="18" charset="0"/>
                <a:ea typeface="楷体" panose="02010609060101010101" pitchFamily="49" charset="-122"/>
              </a:rPr>
              <a:t>+ </a:t>
            </a:r>
            <a:r>
              <a:rPr lang="zh-CN" altLang="en-US" b="1"/>
              <a:t>“</a:t>
            </a:r>
            <a:r>
              <a:rPr lang="zh-CN" altLang="en-US" b="1">
                <a:latin typeface="Times New Roman" panose="02020603050405020304" pitchFamily="18" charset="0"/>
                <a:ea typeface="楷体" panose="02010609060101010101" pitchFamily="49" charset="-122"/>
              </a:rPr>
              <a:t>归约”方法对文法几乎无要求</a:t>
            </a:r>
          </a:p>
        </p:txBody>
      </p:sp>
      <p:sp>
        <p:nvSpPr>
          <p:cNvPr id="286729" name="Text Box 9"/>
          <p:cNvSpPr txBox="1">
            <a:spLocks noChangeArrowheads="1"/>
          </p:cNvSpPr>
          <p:nvPr/>
        </p:nvSpPr>
        <p:spPr bwMode="auto">
          <a:xfrm>
            <a:off x="6511925" y="3973513"/>
            <a:ext cx="3062288"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zh-CN" altLang="en-US" b="1">
                <a:latin typeface="Times New Roman" panose="02020603050405020304" pitchFamily="18" charset="0"/>
                <a:ea typeface="楷体" panose="02010609060101010101" pitchFamily="49" charset="-122"/>
              </a:rPr>
              <a:t>只考虑算符间优先归约关系对文法有一定要求</a:t>
            </a:r>
          </a:p>
        </p:txBody>
      </p:sp>
      <p:sp>
        <p:nvSpPr>
          <p:cNvPr id="286730" name="Text Box 10"/>
          <p:cNvSpPr txBox="1">
            <a:spLocks noChangeArrowheads="1"/>
          </p:cNvSpPr>
          <p:nvPr/>
        </p:nvSpPr>
        <p:spPr bwMode="auto">
          <a:xfrm>
            <a:off x="6370639" y="2535238"/>
            <a:ext cx="3221037"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zh-CN" altLang="en-US" b="1">
                <a:latin typeface="Times New Roman" panose="02020603050405020304" pitchFamily="18" charset="0"/>
                <a:ea typeface="楷体" panose="02010609060101010101" pitchFamily="49" charset="-122"/>
              </a:rPr>
              <a:t>考虑任意符号间优先归约关系对文法有一定要求</a:t>
            </a:r>
          </a:p>
        </p:txBody>
      </p:sp>
      <p:sp>
        <p:nvSpPr>
          <p:cNvPr id="286731" name="Text Box 11"/>
          <p:cNvSpPr txBox="1">
            <a:spLocks noChangeArrowheads="1"/>
          </p:cNvSpPr>
          <p:nvPr/>
        </p:nvSpPr>
        <p:spPr bwMode="auto">
          <a:xfrm>
            <a:off x="2638425" y="4149726"/>
            <a:ext cx="2089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b="1">
                <a:latin typeface="Times New Roman" panose="02020603050405020304" pitchFamily="18" charset="0"/>
                <a:ea typeface="楷体" panose="02010609060101010101" pitchFamily="49" charset="-122"/>
              </a:rPr>
              <a:t>对文法有严格要求</a:t>
            </a:r>
          </a:p>
        </p:txBody>
      </p:sp>
      <p:sp>
        <p:nvSpPr>
          <p:cNvPr id="286732" name="Text Box 12"/>
          <p:cNvSpPr txBox="1">
            <a:spLocks noChangeArrowheads="1"/>
          </p:cNvSpPr>
          <p:nvPr/>
        </p:nvSpPr>
        <p:spPr bwMode="auto">
          <a:xfrm>
            <a:off x="2640013" y="2740026"/>
            <a:ext cx="2089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b="1">
                <a:latin typeface="Times New Roman" panose="02020603050405020304" pitchFamily="18" charset="0"/>
                <a:ea typeface="楷体" panose="02010609060101010101" pitchFamily="49" charset="-122"/>
              </a:rPr>
              <a:t>对文法有严格要求</a:t>
            </a:r>
          </a:p>
        </p:txBody>
      </p:sp>
      <p:sp>
        <p:nvSpPr>
          <p:cNvPr id="286733" name="AutoShape 13"/>
          <p:cNvSpPr>
            <a:spLocks noChangeArrowheads="1"/>
          </p:cNvSpPr>
          <p:nvPr/>
        </p:nvSpPr>
        <p:spPr bwMode="auto">
          <a:xfrm>
            <a:off x="2452689" y="2224089"/>
            <a:ext cx="2452687" cy="1030287"/>
          </a:xfrm>
          <a:prstGeom prst="roundRect">
            <a:avLst>
              <a:gd name="adj" fmla="val 16667"/>
            </a:avLst>
          </a:prstGeom>
          <a:noFill/>
          <a:ln w="25400">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FF0000"/>
              </a:solidFill>
            </a:endParaRPr>
          </a:p>
        </p:txBody>
      </p:sp>
      <p:sp>
        <p:nvSpPr>
          <p:cNvPr id="286734" name="AutoShape 14"/>
          <p:cNvSpPr>
            <a:spLocks noChangeArrowheads="1"/>
          </p:cNvSpPr>
          <p:nvPr/>
        </p:nvSpPr>
        <p:spPr bwMode="auto">
          <a:xfrm>
            <a:off x="2454275" y="3611564"/>
            <a:ext cx="2452688" cy="1030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6735" name="AutoShape 15"/>
          <p:cNvSpPr>
            <a:spLocks noChangeArrowheads="1"/>
          </p:cNvSpPr>
          <p:nvPr/>
        </p:nvSpPr>
        <p:spPr bwMode="auto">
          <a:xfrm>
            <a:off x="6121401" y="2182814"/>
            <a:ext cx="3787775" cy="1030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6736" name="AutoShape 16"/>
          <p:cNvSpPr>
            <a:spLocks noChangeArrowheads="1"/>
          </p:cNvSpPr>
          <p:nvPr/>
        </p:nvSpPr>
        <p:spPr bwMode="auto">
          <a:xfrm>
            <a:off x="6122989" y="3613150"/>
            <a:ext cx="3787775" cy="1030288"/>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6737" name="AutoShape 17"/>
          <p:cNvSpPr>
            <a:spLocks noChangeArrowheads="1"/>
          </p:cNvSpPr>
          <p:nvPr/>
        </p:nvSpPr>
        <p:spPr bwMode="auto">
          <a:xfrm>
            <a:off x="6124576" y="5100639"/>
            <a:ext cx="3787775" cy="1030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6738" name="WordArt 18"/>
          <p:cNvSpPr>
            <a:spLocks noChangeArrowheads="1" noChangeShapeType="1" noTextEdit="1"/>
          </p:cNvSpPr>
          <p:nvPr/>
        </p:nvSpPr>
        <p:spPr bwMode="auto">
          <a:xfrm>
            <a:off x="6578601" y="1535113"/>
            <a:ext cx="2701925" cy="373062"/>
          </a:xfrm>
          <a:prstGeom prst="rect">
            <a:avLst/>
          </a:prstGeom>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14:hiddenEffects>
            </a:ext>
          </a:extLst>
        </p:spPr>
        <p:txBody>
          <a:bodyPr wrap="none" fromWordArt="1">
            <a:prstTxWarp prst="textPlain">
              <a:avLst>
                <a:gd name="adj" fmla="val 50000"/>
              </a:avLst>
            </a:prstTxWarp>
          </a:bodyPr>
          <a:lstStyle/>
          <a:p>
            <a:pPr algn="ctr"/>
            <a:r>
              <a:rPr lang="zh-CN" altLang="en-US" sz="3600" b="1" kern="10" dirty="0">
                <a:solidFill>
                  <a:srgbClr val="011893"/>
                </a:solidFill>
                <a:latin typeface="方正正粗黑简体"/>
              </a:rPr>
              <a:t>自底向上分析法</a:t>
            </a:r>
          </a:p>
        </p:txBody>
      </p:sp>
      <p:sp>
        <p:nvSpPr>
          <p:cNvPr id="286739" name="WordArt 19"/>
          <p:cNvSpPr>
            <a:spLocks noChangeArrowheads="1" noChangeShapeType="1" noTextEdit="1"/>
          </p:cNvSpPr>
          <p:nvPr/>
        </p:nvSpPr>
        <p:spPr bwMode="auto">
          <a:xfrm>
            <a:off x="2336801" y="1522413"/>
            <a:ext cx="2701925" cy="373062"/>
          </a:xfrm>
          <a:prstGeom prst="rect">
            <a:avLst/>
          </a:prstGeom>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14:hiddenEffects>
            </a:ext>
          </a:extLst>
        </p:spPr>
        <p:txBody>
          <a:bodyPr wrap="none" fromWordArt="1">
            <a:prstTxWarp prst="textPlain">
              <a:avLst>
                <a:gd name="adj" fmla="val 50000"/>
              </a:avLst>
            </a:prstTxWarp>
          </a:bodyPr>
          <a:lstStyle/>
          <a:p>
            <a:pPr algn="ctr"/>
            <a:r>
              <a:rPr lang="zh-CN" altLang="en-US" sz="3600" b="1" kern="10" dirty="0">
                <a:solidFill>
                  <a:srgbClr val="011893"/>
                </a:solidFill>
                <a:latin typeface="方正正粗黑简体"/>
              </a:rPr>
              <a:t>自顶向下分析法</a:t>
            </a:r>
          </a:p>
        </p:txBody>
      </p:sp>
      <p:sp>
        <p:nvSpPr>
          <p:cNvPr id="286740" name="Line 20"/>
          <p:cNvSpPr>
            <a:spLocks noChangeShapeType="1"/>
          </p:cNvSpPr>
          <p:nvPr/>
        </p:nvSpPr>
        <p:spPr bwMode="auto">
          <a:xfrm>
            <a:off x="5559425" y="1479550"/>
            <a:ext cx="0" cy="461645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cxnSp>
        <p:nvCxnSpPr>
          <p:cNvPr id="4" name="肘形连接符 3"/>
          <p:cNvCxnSpPr>
            <a:stCxn id="286732" idx="1"/>
          </p:cNvCxnSpPr>
          <p:nvPr/>
        </p:nvCxnSpPr>
        <p:spPr>
          <a:xfrm rot="10800000" flipV="1">
            <a:off x="1323977" y="2923383"/>
            <a:ext cx="1316036" cy="2077242"/>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854078" y="5100639"/>
            <a:ext cx="4140197" cy="923330"/>
          </a:xfrm>
          <a:prstGeom prst="rect">
            <a:avLst/>
          </a:prstGeom>
          <a:noFill/>
        </p:spPr>
        <p:txBody>
          <a:bodyPr wrap="square" rtlCol="0">
            <a:spAutoFit/>
          </a:bodyPr>
          <a:lstStyle/>
          <a:p>
            <a:pPr marL="285750" indent="-285750">
              <a:buFont typeface="Arial" panose="020B0604020202020204" pitchFamily="34" charset="0"/>
              <a:buChar char="•"/>
            </a:pPr>
            <a:r>
              <a:rPr lang="zh-CN" altLang="en-US" dirty="0" smtClean="0"/>
              <a:t>不含左递归</a:t>
            </a:r>
            <a:endParaRPr lang="en-US" altLang="zh-CN" dirty="0" smtClean="0"/>
          </a:p>
          <a:p>
            <a:pPr marL="285750" indent="-285750">
              <a:buFont typeface="Arial" panose="020B0604020202020204" pitchFamily="34" charset="0"/>
              <a:buChar char="•"/>
            </a:pPr>
            <a:r>
              <a:rPr lang="zh-CN" altLang="en-US" dirty="0" smtClean="0"/>
              <a:t>每个非终结符号的各个候选式所推出的终结符号串首符号集合两两不相交</a:t>
            </a:r>
            <a:endParaRPr lang="zh-CN" altLang="en-US" dirty="0"/>
          </a:p>
        </p:txBody>
      </p:sp>
    </p:spTree>
    <p:extLst>
      <p:ext uri="{BB962C8B-B14F-4D97-AF65-F5344CB8AC3E}">
        <p14:creationId xmlns:p14="http://schemas.microsoft.com/office/powerpoint/2010/main" val="203302238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CDB01DB1-5ACB-48CA-80C1-14FE4CBF293A}" type="slidenum">
              <a:rPr lang="en-US" altLang="zh-CN"/>
              <a:pPr eaLnBrk="1" hangingPunct="1"/>
              <a:t>20</a:t>
            </a:fld>
            <a:endParaRPr lang="en-US" altLang="zh-CN"/>
          </a:p>
        </p:txBody>
      </p:sp>
      <p:grpSp>
        <p:nvGrpSpPr>
          <p:cNvPr id="68611" name="Group 2"/>
          <p:cNvGrpSpPr>
            <a:grpSpLocks/>
          </p:cNvGrpSpPr>
          <p:nvPr/>
        </p:nvGrpSpPr>
        <p:grpSpPr bwMode="auto">
          <a:xfrm>
            <a:off x="3613150" y="333376"/>
            <a:ext cx="503238" cy="1223963"/>
            <a:chOff x="159" y="981"/>
            <a:chExt cx="317" cy="771"/>
          </a:xfrm>
          <a:noFill/>
        </p:grpSpPr>
        <p:sp>
          <p:nvSpPr>
            <p:cNvPr id="207875"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07876"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7877"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07878"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07879" name="Rectangle 7"/>
          <p:cNvSpPr>
            <a:spLocks noChangeArrowheads="1"/>
          </p:cNvSpPr>
          <p:nvPr/>
        </p:nvSpPr>
        <p:spPr bwMode="auto">
          <a:xfrm>
            <a:off x="1847850" y="1773238"/>
            <a:ext cx="5126038" cy="366712"/>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en-US" altLang="zh-CN" dirty="0">
                <a:solidFill>
                  <a:srgbClr val="011893"/>
                </a:solidFill>
                <a:latin typeface="Times New Roman" panose="02020603050405020304" pitchFamily="18" charset="0"/>
              </a:rPr>
              <a:t>10</a:t>
            </a:r>
            <a:r>
              <a:rPr lang="zh-CN" altLang="en-US" dirty="0">
                <a:solidFill>
                  <a:srgbClr val="011893"/>
                </a:solidFill>
                <a:latin typeface="Times New Roman" panose="02020603050405020304" pitchFamily="18" charset="0"/>
              </a:rPr>
              <a:t>）</a:t>
            </a:r>
            <a:r>
              <a:rPr lang="zh-CN" altLang="en-US" dirty="0">
                <a:latin typeface="Times New Roman" panose="02020603050405020304" pitchFamily="18" charset="0"/>
              </a:rPr>
              <a:t>读入下一个字符</a:t>
            </a:r>
            <a:r>
              <a:rPr lang="en-US" altLang="zh-CN" dirty="0">
                <a:latin typeface="Times New Roman" panose="02020603050405020304" pitchFamily="18" charset="0"/>
              </a:rPr>
              <a:t>e</a:t>
            </a:r>
            <a:r>
              <a:rPr lang="zh-CN" altLang="en-US" dirty="0">
                <a:latin typeface="Times New Roman" panose="02020603050405020304" pitchFamily="18" charset="0"/>
              </a:rPr>
              <a:t>，即</a:t>
            </a:r>
            <a:r>
              <a:rPr lang="en-US" altLang="zh-CN" dirty="0" err="1">
                <a:latin typeface="Times New Roman" panose="02020603050405020304" pitchFamily="18" charset="0"/>
              </a:rPr>
              <a:t>ch</a:t>
            </a:r>
            <a:r>
              <a:rPr lang="zh-CN" altLang="en-US" dirty="0">
                <a:latin typeface="Times New Roman" panose="02020603050405020304" pitchFamily="18" charset="0"/>
              </a:rPr>
              <a:t>＝</a:t>
            </a:r>
            <a:r>
              <a:rPr lang="en-US" altLang="zh-CN" dirty="0">
                <a:latin typeface="Times New Roman" panose="02020603050405020304" pitchFamily="18" charset="0"/>
              </a:rPr>
              <a:t>e</a:t>
            </a:r>
          </a:p>
        </p:txBody>
      </p:sp>
      <p:sp>
        <p:nvSpPr>
          <p:cNvPr id="207880" name="Rectangle 8"/>
          <p:cNvSpPr>
            <a:spLocks noChangeArrowheads="1"/>
          </p:cNvSpPr>
          <p:nvPr/>
        </p:nvSpPr>
        <p:spPr bwMode="auto">
          <a:xfrm>
            <a:off x="6019800" y="1066801"/>
            <a:ext cx="23622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P(C)</a:t>
            </a:r>
          </a:p>
        </p:txBody>
      </p:sp>
      <p:sp>
        <p:nvSpPr>
          <p:cNvPr id="207881"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P(E):5</a:t>
            </a:r>
          </a:p>
          <a:p>
            <a:pPr>
              <a:defRPr/>
            </a:pPr>
            <a:endParaRPr lang="en-US" altLang="zh-CN">
              <a:latin typeface="Arial" charset="0"/>
            </a:endParaRPr>
          </a:p>
          <a:p>
            <a:pPr>
              <a:defRPr/>
            </a:pPr>
            <a:r>
              <a:rPr lang="en-US" altLang="zh-CN">
                <a:latin typeface="Arial" charset="0"/>
              </a:rPr>
              <a:t>P(B):10</a:t>
            </a: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p:txBody>
      </p:sp>
      <p:sp>
        <p:nvSpPr>
          <p:cNvPr id="207882"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07883"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07884"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7885" name="Text Box 13"/>
          <p:cNvSpPr txBox="1">
            <a:spLocks noChangeArrowheads="1"/>
          </p:cNvSpPr>
          <p:nvPr/>
        </p:nvSpPr>
        <p:spPr bwMode="auto">
          <a:xfrm>
            <a:off x="2459039" y="4862513"/>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07886"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7887"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7888"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68623" name="Group 92"/>
          <p:cNvGrpSpPr>
            <a:grpSpLocks/>
          </p:cNvGrpSpPr>
          <p:nvPr/>
        </p:nvGrpSpPr>
        <p:grpSpPr bwMode="auto">
          <a:xfrm>
            <a:off x="6419850" y="1089026"/>
            <a:ext cx="4032250" cy="4633913"/>
            <a:chOff x="2471" y="1282"/>
            <a:chExt cx="2540" cy="2919"/>
          </a:xfrm>
          <a:noFill/>
        </p:grpSpPr>
        <p:sp>
          <p:nvSpPr>
            <p:cNvPr id="68624" name="AutoShape 93"/>
            <p:cNvSpPr>
              <a:spLocks noChangeArrowheads="1"/>
            </p:cNvSpPr>
            <p:nvPr/>
          </p:nvSpPr>
          <p:spPr bwMode="auto">
            <a:xfrm>
              <a:off x="3787" y="1282"/>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07966" name="Rectangle 94"/>
            <p:cNvSpPr>
              <a:spLocks noChangeArrowheads="1"/>
            </p:cNvSpPr>
            <p:nvPr/>
          </p:nvSpPr>
          <p:spPr bwMode="auto">
            <a:xfrm>
              <a:off x="3515" y="1567"/>
              <a:ext cx="771"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07967" name="Line 95"/>
            <p:cNvSpPr>
              <a:spLocks noChangeShapeType="1"/>
            </p:cNvSpPr>
            <p:nvPr/>
          </p:nvSpPr>
          <p:spPr bwMode="auto">
            <a:xfrm>
              <a:off x="3878" y="181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7968" name="Text Box 96"/>
            <p:cNvSpPr txBox="1">
              <a:spLocks noChangeArrowheads="1"/>
            </p:cNvSpPr>
            <p:nvPr/>
          </p:nvSpPr>
          <p:spPr bwMode="auto">
            <a:xfrm>
              <a:off x="3515" y="197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ch=e?</a:t>
              </a:r>
            </a:p>
          </p:txBody>
        </p:sp>
        <p:sp>
          <p:nvSpPr>
            <p:cNvPr id="207969" name="Text Box 97"/>
            <p:cNvSpPr txBox="1">
              <a:spLocks noChangeArrowheads="1"/>
            </p:cNvSpPr>
            <p:nvPr/>
          </p:nvSpPr>
          <p:spPr bwMode="auto">
            <a:xfrm>
              <a:off x="3606" y="1323"/>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07970" name="Text Box 98"/>
            <p:cNvSpPr txBox="1">
              <a:spLocks noChangeArrowheads="1"/>
            </p:cNvSpPr>
            <p:nvPr/>
          </p:nvSpPr>
          <p:spPr bwMode="auto">
            <a:xfrm>
              <a:off x="3606" y="181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07971" name="Line 99"/>
            <p:cNvSpPr>
              <a:spLocks noChangeShapeType="1"/>
            </p:cNvSpPr>
            <p:nvPr/>
          </p:nvSpPr>
          <p:spPr bwMode="auto">
            <a:xfrm flipH="1">
              <a:off x="3379" y="2178"/>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7972" name="Rectangle 100"/>
            <p:cNvSpPr>
              <a:spLocks noChangeArrowheads="1"/>
            </p:cNvSpPr>
            <p:nvPr/>
          </p:nvSpPr>
          <p:spPr bwMode="auto">
            <a:xfrm>
              <a:off x="4240" y="2399"/>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07973" name="Line 101"/>
            <p:cNvSpPr>
              <a:spLocks noChangeShapeType="1"/>
            </p:cNvSpPr>
            <p:nvPr/>
          </p:nvSpPr>
          <p:spPr bwMode="auto">
            <a:xfrm>
              <a:off x="3923" y="2178"/>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7974" name="Line 102"/>
            <p:cNvSpPr>
              <a:spLocks noChangeShapeType="1"/>
            </p:cNvSpPr>
            <p:nvPr/>
          </p:nvSpPr>
          <p:spPr bwMode="auto">
            <a:xfrm>
              <a:off x="3878" y="3119"/>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7975" name="Rectangle 103"/>
            <p:cNvSpPr>
              <a:spLocks noChangeArrowheads="1"/>
            </p:cNvSpPr>
            <p:nvPr/>
          </p:nvSpPr>
          <p:spPr bwMode="auto">
            <a:xfrm>
              <a:off x="3515" y="3323"/>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07976" name="Line 104"/>
            <p:cNvSpPr>
              <a:spLocks noChangeShapeType="1"/>
            </p:cNvSpPr>
            <p:nvPr/>
          </p:nvSpPr>
          <p:spPr bwMode="auto">
            <a:xfrm flipH="1">
              <a:off x="2925" y="2625"/>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7977" name="Rectangle 105"/>
            <p:cNvSpPr>
              <a:spLocks noChangeArrowheads="1"/>
            </p:cNvSpPr>
            <p:nvPr/>
          </p:nvSpPr>
          <p:spPr bwMode="auto">
            <a:xfrm>
              <a:off x="2471" y="2824"/>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07978" name="Line 106"/>
            <p:cNvSpPr>
              <a:spLocks noChangeShapeType="1"/>
            </p:cNvSpPr>
            <p:nvPr/>
          </p:nvSpPr>
          <p:spPr bwMode="auto">
            <a:xfrm>
              <a:off x="4422" y="375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7979" name="Rectangle 107"/>
            <p:cNvSpPr>
              <a:spLocks noChangeArrowheads="1"/>
            </p:cNvSpPr>
            <p:nvPr/>
          </p:nvSpPr>
          <p:spPr bwMode="auto">
            <a:xfrm>
              <a:off x="4059" y="3957"/>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07980" name="Text Box 108"/>
            <p:cNvSpPr txBox="1">
              <a:spLocks noChangeArrowheads="1"/>
            </p:cNvSpPr>
            <p:nvPr/>
          </p:nvSpPr>
          <p:spPr bwMode="auto">
            <a:xfrm>
              <a:off x="3424" y="2094"/>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a:t>
              </a:r>
            </a:p>
          </p:txBody>
        </p:sp>
        <p:sp>
          <p:nvSpPr>
            <p:cNvPr id="207981" name="Text Box 109"/>
            <p:cNvSpPr txBox="1">
              <a:spLocks noChangeArrowheads="1"/>
            </p:cNvSpPr>
            <p:nvPr/>
          </p:nvSpPr>
          <p:spPr bwMode="auto">
            <a:xfrm>
              <a:off x="4195" y="2098"/>
              <a:ext cx="182" cy="250"/>
            </a:xfrm>
            <a:prstGeom prst="rect">
              <a:avLst/>
            </a:prstGeom>
            <a:grpFill/>
            <a:ln w="9525" algn="ctr">
              <a:noFill/>
              <a:miter lim="800000"/>
              <a:headEnd/>
              <a:tailEnd/>
            </a:ln>
            <a:effectLst/>
          </p:spPr>
          <p:txBody>
            <a:bodyPr>
              <a:spAutoFit/>
            </a:bodyPr>
            <a:lstStyle/>
            <a:p>
              <a:pPr>
                <a:spcBef>
                  <a:spcPct val="50000"/>
                </a:spcBef>
                <a:defRPr/>
              </a:pPr>
              <a:r>
                <a:rPr lang="zh-CN" altLang="en-US" sz="2000">
                  <a:latin typeface="Arial" charset="0"/>
                  <a:cs typeface="Arial" charset="0"/>
                </a:rPr>
                <a:t>＝</a:t>
              </a:r>
            </a:p>
          </p:txBody>
        </p:sp>
        <p:sp>
          <p:nvSpPr>
            <p:cNvPr id="207982" name="Text Box 110"/>
            <p:cNvSpPr txBox="1">
              <a:spLocks noChangeArrowheads="1"/>
            </p:cNvSpPr>
            <p:nvPr/>
          </p:nvSpPr>
          <p:spPr bwMode="auto">
            <a:xfrm>
              <a:off x="2924" y="2547"/>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07983" name="Text Box 111"/>
            <p:cNvSpPr txBox="1">
              <a:spLocks noChangeArrowheads="1"/>
            </p:cNvSpPr>
            <p:nvPr/>
          </p:nvSpPr>
          <p:spPr bwMode="auto">
            <a:xfrm>
              <a:off x="3605" y="223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07984" name="Text Box 112"/>
            <p:cNvSpPr txBox="1">
              <a:spLocks noChangeArrowheads="1"/>
            </p:cNvSpPr>
            <p:nvPr/>
          </p:nvSpPr>
          <p:spPr bwMode="auto">
            <a:xfrm>
              <a:off x="3560" y="264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07985" name="Text Box 113"/>
            <p:cNvSpPr txBox="1">
              <a:spLocks noChangeArrowheads="1"/>
            </p:cNvSpPr>
            <p:nvPr/>
          </p:nvSpPr>
          <p:spPr bwMode="auto">
            <a:xfrm>
              <a:off x="4467" y="21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07986" name="Text Box 114"/>
            <p:cNvSpPr txBox="1">
              <a:spLocks noChangeArrowheads="1"/>
            </p:cNvSpPr>
            <p:nvPr/>
          </p:nvSpPr>
          <p:spPr bwMode="auto">
            <a:xfrm>
              <a:off x="4105" y="3726"/>
              <a:ext cx="317"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07987" name="Text Box 115"/>
            <p:cNvSpPr txBox="1">
              <a:spLocks noChangeArrowheads="1"/>
            </p:cNvSpPr>
            <p:nvPr/>
          </p:nvSpPr>
          <p:spPr bwMode="auto">
            <a:xfrm>
              <a:off x="3016" y="2392"/>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07988" name="Rectangle 116"/>
            <p:cNvSpPr>
              <a:spLocks noChangeArrowheads="1"/>
            </p:cNvSpPr>
            <p:nvPr/>
          </p:nvSpPr>
          <p:spPr bwMode="auto">
            <a:xfrm>
              <a:off x="3514" y="2852"/>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07989" name="Line 117"/>
            <p:cNvSpPr>
              <a:spLocks noChangeShapeType="1"/>
            </p:cNvSpPr>
            <p:nvPr/>
          </p:nvSpPr>
          <p:spPr bwMode="auto">
            <a:xfrm>
              <a:off x="3469" y="261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7990" name="Text Box 118"/>
            <p:cNvSpPr txBox="1">
              <a:spLocks noChangeArrowheads="1"/>
            </p:cNvSpPr>
            <p:nvPr/>
          </p:nvSpPr>
          <p:spPr bwMode="auto">
            <a:xfrm>
              <a:off x="3560"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07991" name="Text Box 119"/>
            <p:cNvSpPr txBox="1">
              <a:spLocks noChangeArrowheads="1"/>
            </p:cNvSpPr>
            <p:nvPr/>
          </p:nvSpPr>
          <p:spPr bwMode="auto">
            <a:xfrm>
              <a:off x="3605" y="25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07992" name="Line 120"/>
            <p:cNvSpPr>
              <a:spLocks noChangeShapeType="1"/>
            </p:cNvSpPr>
            <p:nvPr/>
          </p:nvSpPr>
          <p:spPr bwMode="auto">
            <a:xfrm>
              <a:off x="3877" y="3595"/>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07993" name="Line 121"/>
            <p:cNvSpPr>
              <a:spLocks noChangeShapeType="1"/>
            </p:cNvSpPr>
            <p:nvPr/>
          </p:nvSpPr>
          <p:spPr bwMode="auto">
            <a:xfrm>
              <a:off x="3877" y="3731"/>
              <a:ext cx="1044" cy="1"/>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07994" name="Line 122"/>
            <p:cNvSpPr>
              <a:spLocks noChangeShapeType="1"/>
            </p:cNvSpPr>
            <p:nvPr/>
          </p:nvSpPr>
          <p:spPr bwMode="auto">
            <a:xfrm>
              <a:off x="4921" y="2643"/>
              <a:ext cx="0" cy="1089"/>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grpSp>
      <p:sp>
        <p:nvSpPr>
          <p:cNvPr id="68658" name="Rectangle 50"/>
          <p:cNvSpPr>
            <a:spLocks noChangeArrowheads="1"/>
          </p:cNvSpPr>
          <p:nvPr/>
        </p:nvSpPr>
        <p:spPr bwMode="auto">
          <a:xfrm>
            <a:off x="4872038"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9450563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ED9679D4-3B24-41F8-9AAA-A3EDD8BB9DE5}" type="slidenum">
              <a:rPr lang="en-US" altLang="zh-CN">
                <a:effectLst>
                  <a:outerShdw blurRad="38100" dist="38100" dir="2700000" algn="tl">
                    <a:srgbClr val="000000">
                      <a:alpha val="43137"/>
                    </a:srgbClr>
                  </a:outerShdw>
                </a:effectLst>
              </a:rPr>
              <a:pPr eaLnBrk="1" hangingPunct="1"/>
              <a:t>21</a:t>
            </a:fld>
            <a:endParaRPr lang="en-US" altLang="zh-CN">
              <a:effectLst>
                <a:outerShdw blurRad="38100" dist="38100" dir="2700000" algn="tl">
                  <a:srgbClr val="000000">
                    <a:alpha val="43137"/>
                  </a:srgbClr>
                </a:outerShdw>
              </a:effectLst>
            </a:endParaRPr>
          </a:p>
        </p:txBody>
      </p:sp>
      <p:grpSp>
        <p:nvGrpSpPr>
          <p:cNvPr id="69635" name="Group 2"/>
          <p:cNvGrpSpPr>
            <a:grpSpLocks/>
          </p:cNvGrpSpPr>
          <p:nvPr/>
        </p:nvGrpSpPr>
        <p:grpSpPr bwMode="auto">
          <a:xfrm>
            <a:off x="3613150" y="333376"/>
            <a:ext cx="503238" cy="1223963"/>
            <a:chOff x="159" y="981"/>
            <a:chExt cx="317" cy="771"/>
          </a:xfrm>
          <a:noFill/>
        </p:grpSpPr>
        <p:sp>
          <p:nvSpPr>
            <p:cNvPr id="209923"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24"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25"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alpha val="43137"/>
                      </a:srgbClr>
                    </a:outerShdw>
                  </a:effectLst>
                  <a:latin typeface="Arial" charset="0"/>
                </a:rPr>
                <a:t>ch</a:t>
              </a:r>
            </a:p>
          </p:txBody>
        </p:sp>
      </p:grpSp>
      <p:sp>
        <p:nvSpPr>
          <p:cNvPr id="209926"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effectLst>
                  <a:outerShdw blurRad="38100" dist="38100" dir="2700000" algn="tl">
                    <a:srgbClr val="000000">
                      <a:alpha val="43137"/>
                    </a:srgbClr>
                  </a:outerShdw>
                </a:effectLst>
                <a:latin typeface="Arial" charset="0"/>
              </a:rPr>
              <a:t>e a d e a </a:t>
            </a:r>
            <a:r>
              <a:rPr lang="en-US" altLang="zh-CN" sz="3600" dirty="0" err="1">
                <a:solidFill>
                  <a:srgbClr val="011893"/>
                </a:solidFill>
                <a:effectLst>
                  <a:outerShdw blurRad="38100" dist="38100" dir="2700000" algn="tl">
                    <a:srgbClr val="000000">
                      <a:alpha val="43137"/>
                    </a:srgbClr>
                  </a:outerShdw>
                </a:effectLst>
                <a:latin typeface="Arial" charset="0"/>
              </a:rPr>
              <a:t>a</a:t>
            </a:r>
            <a:endParaRPr lang="en-US" altLang="zh-CN" sz="3600" dirty="0">
              <a:solidFill>
                <a:srgbClr val="011893"/>
              </a:solidFill>
              <a:effectLst>
                <a:outerShdw blurRad="38100" dist="38100" dir="2700000" algn="tl">
                  <a:srgbClr val="000000">
                    <a:alpha val="43137"/>
                  </a:srgbClr>
                </a:outerShdw>
              </a:effectLst>
              <a:latin typeface="Arial" charset="0"/>
            </a:endParaRPr>
          </a:p>
        </p:txBody>
      </p:sp>
      <p:sp>
        <p:nvSpPr>
          <p:cNvPr id="209927" name="Rectangle 7"/>
          <p:cNvSpPr>
            <a:spLocks noChangeArrowheads="1"/>
          </p:cNvSpPr>
          <p:nvPr/>
        </p:nvSpPr>
        <p:spPr bwMode="auto">
          <a:xfrm>
            <a:off x="1847850" y="1773239"/>
            <a:ext cx="5126038" cy="915987"/>
          </a:xfrm>
          <a:prstGeom prst="rect">
            <a:avLst/>
          </a:prstGeom>
          <a:noFill/>
          <a:ln w="9525" algn="ctr">
            <a:noFill/>
            <a:miter lim="800000"/>
            <a:headEnd/>
            <a:tailEnd/>
          </a:ln>
          <a:effectLst/>
        </p:spPr>
        <p:txBody>
          <a:bodyPr>
            <a:spAutoFit/>
          </a:bodyPr>
          <a:lstStyle/>
          <a:p>
            <a:pPr algn="l">
              <a:defRPr/>
            </a:pPr>
            <a:r>
              <a:rPr lang="en-US" altLang="zh-CN" dirty="0">
                <a:solidFill>
                  <a:srgbClr val="FFFF00"/>
                </a:solidFill>
                <a:effectLst>
                  <a:outerShdw blurRad="38100" dist="38100" dir="2700000" algn="tl">
                    <a:srgbClr val="000000">
                      <a:alpha val="43137"/>
                    </a:srgbClr>
                  </a:outerShdw>
                </a:effectLst>
                <a:latin typeface="Arial" charset="0"/>
              </a:rPr>
              <a:t> </a:t>
            </a:r>
            <a:r>
              <a:rPr lang="en-US" altLang="zh-CN" dirty="0">
                <a:solidFill>
                  <a:srgbClr val="011893"/>
                </a:solidFill>
                <a:latin typeface="Arial" charset="0"/>
              </a:rPr>
              <a:t>11</a:t>
            </a:r>
            <a:r>
              <a:rPr lang="zh-CN" altLang="en-US" dirty="0">
                <a:solidFill>
                  <a:srgbClr val="011893"/>
                </a:solidFill>
                <a:latin typeface="Arial" charset="0"/>
              </a:rPr>
              <a:t>）</a:t>
            </a:r>
            <a:r>
              <a:rPr lang="en-US" altLang="zh-CN" dirty="0">
                <a:effectLst>
                  <a:outerShdw blurRad="38100" dist="38100" dir="2700000" algn="tl">
                    <a:srgbClr val="000000">
                      <a:alpha val="43137"/>
                    </a:srgbClr>
                  </a:outerShdw>
                </a:effectLst>
                <a:latin typeface="Arial" charset="0"/>
              </a:rPr>
              <a:t>P(C)</a:t>
            </a:r>
            <a:r>
              <a:rPr lang="zh-CN" altLang="en-US" dirty="0">
                <a:effectLst>
                  <a:outerShdw blurRad="38100" dist="38100" dir="2700000" algn="tl">
                    <a:srgbClr val="000000">
                      <a:alpha val="43137"/>
                    </a:srgbClr>
                  </a:outerShdw>
                </a:effectLst>
                <a:latin typeface="Arial" charset="0"/>
              </a:rPr>
              <a:t>子程序再调用子程序</a:t>
            </a:r>
            <a:r>
              <a:rPr lang="en-US" altLang="zh-CN" dirty="0">
                <a:effectLst>
                  <a:outerShdw blurRad="38100" dist="38100" dir="2700000" algn="tl">
                    <a:srgbClr val="000000">
                      <a:alpha val="43137"/>
                    </a:srgbClr>
                  </a:outerShdw>
                </a:effectLst>
                <a:latin typeface="Arial" charset="0"/>
              </a:rPr>
              <a:t>P(C)</a:t>
            </a:r>
            <a:r>
              <a:rPr lang="zh-CN" altLang="en-US" dirty="0">
                <a:effectLst>
                  <a:outerShdw blurRad="38100" dist="38100" dir="2700000" algn="tl">
                    <a:srgbClr val="000000">
                      <a:alpha val="43137"/>
                    </a:srgbClr>
                  </a:outerShdw>
                </a:effectLst>
                <a:latin typeface="Arial" charset="0"/>
              </a:rPr>
              <a:t>，</a:t>
            </a:r>
            <a:r>
              <a:rPr lang="en-US" altLang="zh-CN" dirty="0">
                <a:effectLst>
                  <a:outerShdw blurRad="38100" dist="38100" dir="2700000" algn="tl">
                    <a:srgbClr val="000000">
                      <a:alpha val="43137"/>
                    </a:srgbClr>
                  </a:outerShdw>
                </a:effectLst>
                <a:latin typeface="Arial" charset="0"/>
              </a:rPr>
              <a:t>P(C)</a:t>
            </a:r>
            <a:r>
              <a:rPr lang="zh-CN" altLang="en-US" dirty="0">
                <a:effectLst>
                  <a:outerShdw blurRad="38100" dist="38100" dir="2700000" algn="tl">
                    <a:srgbClr val="000000">
                      <a:alpha val="43137"/>
                    </a:srgbClr>
                  </a:outerShdw>
                </a:effectLst>
                <a:latin typeface="Arial" charset="0"/>
              </a:rPr>
              <a:t>调用  </a:t>
            </a:r>
          </a:p>
          <a:p>
            <a:pPr algn="l">
              <a:defRPr/>
            </a:pPr>
            <a:r>
              <a:rPr lang="zh-CN" altLang="en-US" dirty="0">
                <a:effectLst>
                  <a:outerShdw blurRad="38100" dist="38100" dir="2700000" algn="tl">
                    <a:srgbClr val="000000">
                      <a:alpha val="43137"/>
                    </a:srgbClr>
                  </a:outerShdw>
                </a:effectLst>
                <a:latin typeface="Arial" charset="0"/>
              </a:rPr>
              <a:t>     递归入口子程序</a:t>
            </a:r>
            <a:r>
              <a:rPr lang="en-US" altLang="zh-CN" dirty="0">
                <a:effectLst>
                  <a:outerShdw blurRad="38100" dist="38100" dir="2700000" algn="tl">
                    <a:srgbClr val="000000">
                      <a:alpha val="43137"/>
                    </a:srgbClr>
                  </a:outerShdw>
                </a:effectLst>
                <a:latin typeface="Arial" charset="0"/>
              </a:rPr>
              <a:t>SCIN</a:t>
            </a:r>
            <a:r>
              <a:rPr lang="zh-CN" altLang="en-US" dirty="0">
                <a:effectLst>
                  <a:outerShdw blurRad="38100" dist="38100" dir="2700000" algn="tl">
                    <a:srgbClr val="000000">
                      <a:alpha val="43137"/>
                    </a:srgbClr>
                  </a:outerShdw>
                </a:effectLst>
                <a:latin typeface="Arial" charset="0"/>
              </a:rPr>
              <a:t>，将</a:t>
            </a:r>
            <a:r>
              <a:rPr lang="en-US" altLang="zh-CN" dirty="0">
                <a:effectLst>
                  <a:outerShdw blurRad="38100" dist="38100" dir="2700000" algn="tl">
                    <a:srgbClr val="000000">
                      <a:alpha val="43137"/>
                    </a:srgbClr>
                  </a:outerShdw>
                </a:effectLst>
                <a:latin typeface="Arial" charset="0"/>
              </a:rPr>
              <a:t>P(C)</a:t>
            </a:r>
            <a:r>
              <a:rPr lang="zh-CN" altLang="en-US" dirty="0">
                <a:effectLst>
                  <a:outerShdw blurRad="38100" dist="38100" dir="2700000" algn="tl">
                    <a:srgbClr val="000000">
                      <a:alpha val="43137"/>
                    </a:srgbClr>
                  </a:outerShdw>
                </a:effectLst>
                <a:latin typeface="Arial" charset="0"/>
              </a:rPr>
              <a:t>在</a:t>
            </a:r>
            <a:r>
              <a:rPr lang="en-US" altLang="zh-CN" dirty="0">
                <a:effectLst>
                  <a:outerShdw blurRad="38100" dist="38100" dir="2700000" algn="tl">
                    <a:srgbClr val="000000">
                      <a:alpha val="43137"/>
                    </a:srgbClr>
                  </a:outerShdw>
                </a:effectLst>
                <a:latin typeface="Arial" charset="0"/>
              </a:rPr>
              <a:t>P(C)</a:t>
            </a:r>
            <a:r>
              <a:rPr lang="zh-CN" altLang="en-US" dirty="0">
                <a:effectLst>
                  <a:outerShdw blurRad="38100" dist="38100" dir="2700000" algn="tl">
                    <a:srgbClr val="000000">
                      <a:alpha val="43137"/>
                    </a:srgbClr>
                  </a:outerShdw>
                </a:effectLst>
                <a:latin typeface="Arial" charset="0"/>
              </a:rPr>
              <a:t>中的返  </a:t>
            </a:r>
          </a:p>
          <a:p>
            <a:pPr algn="l">
              <a:defRPr/>
            </a:pPr>
            <a:r>
              <a:rPr lang="zh-CN" altLang="en-US" dirty="0">
                <a:effectLst>
                  <a:outerShdw blurRad="38100" dist="38100" dir="2700000" algn="tl">
                    <a:srgbClr val="000000">
                      <a:alpha val="43137"/>
                    </a:srgbClr>
                  </a:outerShdw>
                </a:effectLst>
                <a:latin typeface="Arial" charset="0"/>
              </a:rPr>
              <a:t>    回</a:t>
            </a:r>
            <a:r>
              <a:rPr lang="en-US" altLang="zh-CN" dirty="0">
                <a:solidFill>
                  <a:srgbClr val="FF3399"/>
                </a:solidFill>
                <a:effectLst>
                  <a:outerShdw blurRad="38100" dist="38100" dir="2700000" algn="tl">
                    <a:srgbClr val="000000">
                      <a:alpha val="43137"/>
                    </a:srgbClr>
                  </a:outerShdw>
                </a:effectLst>
                <a:latin typeface="Arial" charset="0"/>
              </a:rPr>
              <a:t>P(C):7</a:t>
            </a:r>
            <a:r>
              <a:rPr lang="zh-CN" altLang="en-US" dirty="0">
                <a:effectLst>
                  <a:outerShdw blurRad="38100" dist="38100" dir="2700000" algn="tl">
                    <a:srgbClr val="000000">
                      <a:alpha val="43137"/>
                    </a:srgbClr>
                  </a:outerShdw>
                </a:effectLst>
                <a:latin typeface="Arial" charset="0"/>
              </a:rPr>
              <a:t>地址送入返回栈中。</a:t>
            </a:r>
          </a:p>
        </p:txBody>
      </p:sp>
      <p:sp>
        <p:nvSpPr>
          <p:cNvPr id="209928" name="Rectangle 8"/>
          <p:cNvSpPr>
            <a:spLocks noChangeArrowheads="1"/>
          </p:cNvSpPr>
          <p:nvPr/>
        </p:nvSpPr>
        <p:spPr bwMode="auto">
          <a:xfrm>
            <a:off x="6705600" y="838201"/>
            <a:ext cx="18288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effectLst>
                  <a:outerShdw blurRad="38100" dist="38100" dir="2700000" algn="tl">
                    <a:srgbClr val="000000">
                      <a:alpha val="43137"/>
                    </a:srgbClr>
                  </a:outerShdw>
                </a:effectLst>
                <a:latin typeface="Arial" charset="0"/>
              </a:rPr>
              <a:t>子程序</a:t>
            </a:r>
            <a:r>
              <a:rPr lang="en-US" altLang="zh-CN">
                <a:solidFill>
                  <a:srgbClr val="FF3399"/>
                </a:solidFill>
                <a:effectLst>
                  <a:outerShdw blurRad="38100" dist="38100" dir="2700000" algn="tl">
                    <a:srgbClr val="000000">
                      <a:alpha val="43137"/>
                    </a:srgbClr>
                  </a:outerShdw>
                </a:effectLst>
                <a:latin typeface="Arial" charset="0"/>
              </a:rPr>
              <a:t>P(C)</a:t>
            </a:r>
          </a:p>
        </p:txBody>
      </p:sp>
      <p:sp>
        <p:nvSpPr>
          <p:cNvPr id="209929"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effectLst>
                  <a:outerShdw blurRad="38100" dist="38100" dir="2700000" algn="tl">
                    <a:srgbClr val="000000">
                      <a:alpha val="43137"/>
                    </a:srgbClr>
                  </a:outerShdw>
                </a:effectLst>
                <a:latin typeface="Arial" charset="0"/>
              </a:rPr>
              <a:t>主返</a:t>
            </a:r>
          </a:p>
          <a:p>
            <a:pPr>
              <a:defRPr/>
            </a:pPr>
            <a:endParaRPr lang="zh-CN" altLang="en-US">
              <a:effectLst>
                <a:outerShdw blurRad="38100" dist="38100" dir="2700000" algn="tl">
                  <a:srgbClr val="000000">
                    <a:alpha val="43137"/>
                  </a:srgbClr>
                </a:outerShdw>
              </a:effectLst>
              <a:latin typeface="Arial" charset="0"/>
            </a:endParaRPr>
          </a:p>
          <a:p>
            <a:pPr>
              <a:defRPr/>
            </a:pPr>
            <a:r>
              <a:rPr lang="en-US" altLang="zh-CN">
                <a:effectLst>
                  <a:outerShdw blurRad="38100" dist="38100" dir="2700000" algn="tl">
                    <a:srgbClr val="000000">
                      <a:alpha val="43137"/>
                    </a:srgbClr>
                  </a:outerShdw>
                </a:effectLst>
                <a:latin typeface="Arial" charset="0"/>
              </a:rPr>
              <a:t>P(E):5</a:t>
            </a:r>
          </a:p>
          <a:p>
            <a:pPr>
              <a:defRPr/>
            </a:pPr>
            <a:endParaRPr lang="en-US" altLang="zh-CN">
              <a:effectLst>
                <a:outerShdw blurRad="38100" dist="38100" dir="2700000" algn="tl">
                  <a:srgbClr val="000000">
                    <a:alpha val="43137"/>
                  </a:srgbClr>
                </a:outerShdw>
              </a:effectLst>
              <a:latin typeface="Arial" charset="0"/>
            </a:endParaRPr>
          </a:p>
          <a:p>
            <a:pPr>
              <a:defRPr/>
            </a:pPr>
            <a:r>
              <a:rPr lang="en-US" altLang="zh-CN">
                <a:effectLst>
                  <a:outerShdw blurRad="38100" dist="38100" dir="2700000" algn="tl">
                    <a:srgbClr val="000000">
                      <a:alpha val="43137"/>
                    </a:srgbClr>
                  </a:outerShdw>
                </a:effectLst>
                <a:latin typeface="Arial" charset="0"/>
              </a:rPr>
              <a:t>P(B):10</a:t>
            </a:r>
          </a:p>
          <a:p>
            <a:pPr>
              <a:defRPr/>
            </a:pPr>
            <a:endParaRPr lang="en-US" altLang="zh-CN">
              <a:effectLst>
                <a:outerShdw blurRad="38100" dist="38100" dir="2700000" algn="tl">
                  <a:srgbClr val="000000">
                    <a:alpha val="43137"/>
                  </a:srgbClr>
                </a:outerShdw>
              </a:effectLst>
              <a:latin typeface="Arial" charset="0"/>
            </a:endParaRPr>
          </a:p>
          <a:p>
            <a:pPr>
              <a:defRPr/>
            </a:pPr>
            <a:r>
              <a:rPr lang="en-US" altLang="zh-CN">
                <a:effectLst>
                  <a:outerShdw blurRad="38100" dist="38100" dir="2700000" algn="tl">
                    <a:srgbClr val="000000">
                      <a:alpha val="43137"/>
                    </a:srgbClr>
                  </a:outerShdw>
                </a:effectLst>
                <a:latin typeface="Arial" charset="0"/>
              </a:rPr>
              <a:t>P(C):7</a:t>
            </a:r>
          </a:p>
          <a:p>
            <a:pPr>
              <a:defRPr/>
            </a:pPr>
            <a:endParaRPr lang="en-US" altLang="zh-CN">
              <a:effectLst>
                <a:outerShdw blurRad="38100" dist="38100" dir="2700000" algn="tl">
                  <a:srgbClr val="000000">
                    <a:alpha val="43137"/>
                  </a:srgbClr>
                </a:outerShdw>
              </a:effectLst>
              <a:latin typeface="Arial" charset="0"/>
            </a:endParaRPr>
          </a:p>
          <a:p>
            <a:pPr>
              <a:defRPr/>
            </a:pPr>
            <a:endParaRPr lang="en-US" altLang="zh-CN">
              <a:effectLst>
                <a:outerShdw blurRad="38100" dist="38100" dir="2700000" algn="tl">
                  <a:srgbClr val="000000">
                    <a:alpha val="43137"/>
                  </a:srgbClr>
                </a:outerShdw>
              </a:effectLst>
              <a:latin typeface="Arial" charset="0"/>
            </a:endParaRPr>
          </a:p>
        </p:txBody>
      </p:sp>
      <p:sp>
        <p:nvSpPr>
          <p:cNvPr id="209930"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31"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32"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33" name="Text Box 13"/>
          <p:cNvSpPr txBox="1">
            <a:spLocks noChangeArrowheads="1"/>
          </p:cNvSpPr>
          <p:nvPr/>
        </p:nvSpPr>
        <p:spPr bwMode="auto">
          <a:xfrm>
            <a:off x="2459039" y="5367338"/>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rPr>
              <a:t>TOP</a:t>
            </a:r>
            <a:r>
              <a:rPr lang="en-US" altLang="zh-CN">
                <a:effectLst>
                  <a:outerShdw blurRad="38100" dist="38100" dir="2700000" algn="tl">
                    <a:srgbClr val="000000">
                      <a:alpha val="43137"/>
                    </a:srgbClr>
                  </a:outerShdw>
                </a:effectLst>
                <a:latin typeface="Arial" charset="0"/>
                <a:cs typeface="Arial" charset="0"/>
              </a:rPr>
              <a:t>→</a:t>
            </a:r>
          </a:p>
        </p:txBody>
      </p:sp>
      <p:sp>
        <p:nvSpPr>
          <p:cNvPr id="209934"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35"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36"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grpSp>
        <p:nvGrpSpPr>
          <p:cNvPr id="69647" name="Group 48"/>
          <p:cNvGrpSpPr>
            <a:grpSpLocks/>
          </p:cNvGrpSpPr>
          <p:nvPr/>
        </p:nvGrpSpPr>
        <p:grpSpPr bwMode="auto">
          <a:xfrm>
            <a:off x="6419850" y="1089026"/>
            <a:ext cx="4032250" cy="4633913"/>
            <a:chOff x="2471" y="1282"/>
            <a:chExt cx="2540" cy="2919"/>
          </a:xfrm>
          <a:noFill/>
        </p:grpSpPr>
        <p:sp>
          <p:nvSpPr>
            <p:cNvPr id="69648" name="AutoShape 49"/>
            <p:cNvSpPr>
              <a:spLocks noChangeArrowheads="1"/>
            </p:cNvSpPr>
            <p:nvPr/>
          </p:nvSpPr>
          <p:spPr bwMode="auto">
            <a:xfrm>
              <a:off x="3787" y="1282"/>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ffectLst>
                  <a:outerShdw blurRad="38100" dist="38100" dir="2700000" algn="tl">
                    <a:srgbClr val="000000">
                      <a:alpha val="43137"/>
                    </a:srgbClr>
                  </a:outerShdw>
                </a:effectLst>
              </a:endParaRPr>
            </a:p>
          </p:txBody>
        </p:sp>
        <p:sp>
          <p:nvSpPr>
            <p:cNvPr id="209970" name="Rectangle 50"/>
            <p:cNvSpPr>
              <a:spLocks noChangeArrowheads="1"/>
            </p:cNvSpPr>
            <p:nvPr/>
          </p:nvSpPr>
          <p:spPr bwMode="auto">
            <a:xfrm>
              <a:off x="3515" y="1567"/>
              <a:ext cx="771" cy="245"/>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SCIN</a:t>
              </a:r>
            </a:p>
          </p:txBody>
        </p:sp>
        <p:sp>
          <p:nvSpPr>
            <p:cNvPr id="209971" name="Line 51"/>
            <p:cNvSpPr>
              <a:spLocks noChangeShapeType="1"/>
            </p:cNvSpPr>
            <p:nvPr/>
          </p:nvSpPr>
          <p:spPr bwMode="auto">
            <a:xfrm>
              <a:off x="3878" y="181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72" name="Text Box 52"/>
            <p:cNvSpPr txBox="1">
              <a:spLocks noChangeArrowheads="1"/>
            </p:cNvSpPr>
            <p:nvPr/>
          </p:nvSpPr>
          <p:spPr bwMode="auto">
            <a:xfrm>
              <a:off x="3515" y="197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alpha val="43137"/>
                      </a:srgbClr>
                    </a:outerShdw>
                  </a:effectLst>
                  <a:latin typeface="Arial" charset="0"/>
                </a:rPr>
                <a:t>ch=e?</a:t>
              </a:r>
            </a:p>
          </p:txBody>
        </p:sp>
        <p:sp>
          <p:nvSpPr>
            <p:cNvPr id="209973" name="Text Box 53"/>
            <p:cNvSpPr txBox="1">
              <a:spLocks noChangeArrowheads="1"/>
            </p:cNvSpPr>
            <p:nvPr/>
          </p:nvSpPr>
          <p:spPr bwMode="auto">
            <a:xfrm>
              <a:off x="3606" y="1323"/>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1</a:t>
              </a:r>
            </a:p>
          </p:txBody>
        </p:sp>
        <p:sp>
          <p:nvSpPr>
            <p:cNvPr id="209974" name="Text Box 54"/>
            <p:cNvSpPr txBox="1">
              <a:spLocks noChangeArrowheads="1"/>
            </p:cNvSpPr>
            <p:nvPr/>
          </p:nvSpPr>
          <p:spPr bwMode="auto">
            <a:xfrm>
              <a:off x="3606" y="181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2</a:t>
              </a:r>
            </a:p>
          </p:txBody>
        </p:sp>
        <p:sp>
          <p:nvSpPr>
            <p:cNvPr id="209975" name="Line 55"/>
            <p:cNvSpPr>
              <a:spLocks noChangeShapeType="1"/>
            </p:cNvSpPr>
            <p:nvPr/>
          </p:nvSpPr>
          <p:spPr bwMode="auto">
            <a:xfrm flipH="1">
              <a:off x="3379" y="2178"/>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76" name="Rectangle 56"/>
            <p:cNvSpPr>
              <a:spLocks noChangeArrowheads="1"/>
            </p:cNvSpPr>
            <p:nvPr/>
          </p:nvSpPr>
          <p:spPr bwMode="auto">
            <a:xfrm>
              <a:off x="4240" y="2399"/>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READ</a:t>
              </a:r>
            </a:p>
          </p:txBody>
        </p:sp>
        <p:sp>
          <p:nvSpPr>
            <p:cNvPr id="209977" name="Line 57"/>
            <p:cNvSpPr>
              <a:spLocks noChangeShapeType="1"/>
            </p:cNvSpPr>
            <p:nvPr/>
          </p:nvSpPr>
          <p:spPr bwMode="auto">
            <a:xfrm>
              <a:off x="3923" y="2178"/>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78" name="Line 58"/>
            <p:cNvSpPr>
              <a:spLocks noChangeShapeType="1"/>
            </p:cNvSpPr>
            <p:nvPr/>
          </p:nvSpPr>
          <p:spPr bwMode="auto">
            <a:xfrm>
              <a:off x="3878" y="3119"/>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79" name="Rectangle 59"/>
            <p:cNvSpPr>
              <a:spLocks noChangeArrowheads="1"/>
            </p:cNvSpPr>
            <p:nvPr/>
          </p:nvSpPr>
          <p:spPr bwMode="auto">
            <a:xfrm>
              <a:off x="3515" y="3323"/>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P(C)</a:t>
              </a:r>
            </a:p>
          </p:txBody>
        </p:sp>
        <p:sp>
          <p:nvSpPr>
            <p:cNvPr id="209980" name="Line 60"/>
            <p:cNvSpPr>
              <a:spLocks noChangeShapeType="1"/>
            </p:cNvSpPr>
            <p:nvPr/>
          </p:nvSpPr>
          <p:spPr bwMode="auto">
            <a:xfrm flipH="1">
              <a:off x="2925" y="2625"/>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81" name="Rectangle 61"/>
            <p:cNvSpPr>
              <a:spLocks noChangeArrowheads="1"/>
            </p:cNvSpPr>
            <p:nvPr/>
          </p:nvSpPr>
          <p:spPr bwMode="auto">
            <a:xfrm>
              <a:off x="2471" y="2824"/>
              <a:ext cx="771" cy="244"/>
            </a:xfrm>
            <a:prstGeom prst="rect">
              <a:avLst/>
            </a:prstGeom>
            <a:grpFill/>
            <a:ln w="9525">
              <a:no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ERROR</a:t>
              </a:r>
            </a:p>
          </p:txBody>
        </p:sp>
        <p:sp>
          <p:nvSpPr>
            <p:cNvPr id="209982" name="Line 62"/>
            <p:cNvSpPr>
              <a:spLocks noChangeShapeType="1"/>
            </p:cNvSpPr>
            <p:nvPr/>
          </p:nvSpPr>
          <p:spPr bwMode="auto">
            <a:xfrm>
              <a:off x="4422" y="375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83" name="Rectangle 63"/>
            <p:cNvSpPr>
              <a:spLocks noChangeArrowheads="1"/>
            </p:cNvSpPr>
            <p:nvPr/>
          </p:nvSpPr>
          <p:spPr bwMode="auto">
            <a:xfrm>
              <a:off x="4059" y="3957"/>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SCOUT</a:t>
              </a:r>
            </a:p>
          </p:txBody>
        </p:sp>
        <p:sp>
          <p:nvSpPr>
            <p:cNvPr id="209984" name="Text Box 64"/>
            <p:cNvSpPr txBox="1">
              <a:spLocks noChangeArrowheads="1"/>
            </p:cNvSpPr>
            <p:nvPr/>
          </p:nvSpPr>
          <p:spPr bwMode="auto">
            <a:xfrm>
              <a:off x="3424" y="2094"/>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rPr>
                <a:t>≠</a:t>
              </a:r>
            </a:p>
          </p:txBody>
        </p:sp>
        <p:sp>
          <p:nvSpPr>
            <p:cNvPr id="209985" name="Text Box 65"/>
            <p:cNvSpPr txBox="1">
              <a:spLocks noChangeArrowheads="1"/>
            </p:cNvSpPr>
            <p:nvPr/>
          </p:nvSpPr>
          <p:spPr bwMode="auto">
            <a:xfrm>
              <a:off x="4195" y="2098"/>
              <a:ext cx="182" cy="250"/>
            </a:xfrm>
            <a:prstGeom prst="rect">
              <a:avLst/>
            </a:prstGeom>
            <a:grpFill/>
            <a:ln w="9525" algn="ctr">
              <a:noFill/>
              <a:miter lim="800000"/>
              <a:headEnd/>
              <a:tailEnd/>
            </a:ln>
            <a:effectLst/>
          </p:spPr>
          <p:txBody>
            <a:bodyPr>
              <a:spAutoFit/>
            </a:bodyPr>
            <a:lstStyle/>
            <a:p>
              <a:pPr>
                <a:spcBef>
                  <a:spcPct val="50000"/>
                </a:spcBef>
                <a:defRPr/>
              </a:pPr>
              <a:r>
                <a:rPr lang="zh-CN" altLang="en-US" sz="2000">
                  <a:effectLst>
                    <a:outerShdw blurRad="38100" dist="38100" dir="2700000" algn="tl">
                      <a:srgbClr val="000000">
                        <a:alpha val="43137"/>
                      </a:srgbClr>
                    </a:outerShdw>
                  </a:effectLst>
                  <a:latin typeface="Arial" charset="0"/>
                  <a:cs typeface="Arial" charset="0"/>
                </a:rPr>
                <a:t>＝</a:t>
              </a:r>
            </a:p>
          </p:txBody>
        </p:sp>
        <p:sp>
          <p:nvSpPr>
            <p:cNvPr id="209986" name="Text Box 66"/>
            <p:cNvSpPr txBox="1">
              <a:spLocks noChangeArrowheads="1"/>
            </p:cNvSpPr>
            <p:nvPr/>
          </p:nvSpPr>
          <p:spPr bwMode="auto">
            <a:xfrm>
              <a:off x="2924" y="2547"/>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cs typeface="Arial" charset="0"/>
                </a:rPr>
                <a:t>≠</a:t>
              </a:r>
            </a:p>
          </p:txBody>
        </p:sp>
        <p:sp>
          <p:nvSpPr>
            <p:cNvPr id="209987" name="Text Box 67"/>
            <p:cNvSpPr txBox="1">
              <a:spLocks noChangeArrowheads="1"/>
            </p:cNvSpPr>
            <p:nvPr/>
          </p:nvSpPr>
          <p:spPr bwMode="auto">
            <a:xfrm>
              <a:off x="3605" y="223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3</a:t>
              </a:r>
            </a:p>
          </p:txBody>
        </p:sp>
        <p:sp>
          <p:nvSpPr>
            <p:cNvPr id="209988" name="Text Box 68"/>
            <p:cNvSpPr txBox="1">
              <a:spLocks noChangeArrowheads="1"/>
            </p:cNvSpPr>
            <p:nvPr/>
          </p:nvSpPr>
          <p:spPr bwMode="auto">
            <a:xfrm>
              <a:off x="3560" y="264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4</a:t>
              </a:r>
            </a:p>
          </p:txBody>
        </p:sp>
        <p:sp>
          <p:nvSpPr>
            <p:cNvPr id="209989" name="Text Box 69"/>
            <p:cNvSpPr txBox="1">
              <a:spLocks noChangeArrowheads="1"/>
            </p:cNvSpPr>
            <p:nvPr/>
          </p:nvSpPr>
          <p:spPr bwMode="auto">
            <a:xfrm>
              <a:off x="4467" y="21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6</a:t>
              </a:r>
            </a:p>
          </p:txBody>
        </p:sp>
        <p:sp>
          <p:nvSpPr>
            <p:cNvPr id="209990" name="Text Box 70"/>
            <p:cNvSpPr txBox="1">
              <a:spLocks noChangeArrowheads="1"/>
            </p:cNvSpPr>
            <p:nvPr/>
          </p:nvSpPr>
          <p:spPr bwMode="auto">
            <a:xfrm>
              <a:off x="4105" y="3726"/>
              <a:ext cx="317"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solidFill>
                    <a:srgbClr val="FF3399"/>
                  </a:solidFill>
                  <a:effectLst>
                    <a:outerShdw blurRad="38100" dist="38100" dir="2700000" algn="tl">
                      <a:srgbClr val="000000">
                        <a:alpha val="43137"/>
                      </a:srgbClr>
                    </a:outerShdw>
                  </a:effectLst>
                </a:rPr>
                <a:t>7</a:t>
              </a:r>
            </a:p>
          </p:txBody>
        </p:sp>
        <p:sp>
          <p:nvSpPr>
            <p:cNvPr id="209991" name="Text Box 71"/>
            <p:cNvSpPr txBox="1">
              <a:spLocks noChangeArrowheads="1"/>
            </p:cNvSpPr>
            <p:nvPr/>
          </p:nvSpPr>
          <p:spPr bwMode="auto">
            <a:xfrm>
              <a:off x="3016" y="2392"/>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alpha val="43137"/>
                      </a:srgbClr>
                    </a:outerShdw>
                  </a:effectLst>
                  <a:latin typeface="Arial" charset="0"/>
                </a:rPr>
                <a:t>ch=d?</a:t>
              </a:r>
            </a:p>
          </p:txBody>
        </p:sp>
        <p:sp>
          <p:nvSpPr>
            <p:cNvPr id="209992" name="Rectangle 72"/>
            <p:cNvSpPr>
              <a:spLocks noChangeArrowheads="1"/>
            </p:cNvSpPr>
            <p:nvPr/>
          </p:nvSpPr>
          <p:spPr bwMode="auto">
            <a:xfrm>
              <a:off x="3514" y="2852"/>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READ</a:t>
              </a:r>
            </a:p>
          </p:txBody>
        </p:sp>
        <p:sp>
          <p:nvSpPr>
            <p:cNvPr id="209993" name="Line 73"/>
            <p:cNvSpPr>
              <a:spLocks noChangeShapeType="1"/>
            </p:cNvSpPr>
            <p:nvPr/>
          </p:nvSpPr>
          <p:spPr bwMode="auto">
            <a:xfrm>
              <a:off x="3469" y="261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94" name="Text Box 74"/>
            <p:cNvSpPr txBox="1">
              <a:spLocks noChangeArrowheads="1"/>
            </p:cNvSpPr>
            <p:nvPr/>
          </p:nvSpPr>
          <p:spPr bwMode="auto">
            <a:xfrm>
              <a:off x="3560"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5</a:t>
              </a:r>
            </a:p>
          </p:txBody>
        </p:sp>
        <p:sp>
          <p:nvSpPr>
            <p:cNvPr id="209995" name="Text Box 75"/>
            <p:cNvSpPr txBox="1">
              <a:spLocks noChangeArrowheads="1"/>
            </p:cNvSpPr>
            <p:nvPr/>
          </p:nvSpPr>
          <p:spPr bwMode="auto">
            <a:xfrm>
              <a:off x="3605" y="25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a:t>
              </a:r>
            </a:p>
          </p:txBody>
        </p:sp>
        <p:sp>
          <p:nvSpPr>
            <p:cNvPr id="209996" name="Line 76"/>
            <p:cNvSpPr>
              <a:spLocks noChangeShapeType="1"/>
            </p:cNvSpPr>
            <p:nvPr/>
          </p:nvSpPr>
          <p:spPr bwMode="auto">
            <a:xfrm>
              <a:off x="3877" y="3595"/>
              <a:ext cx="0" cy="136"/>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97" name="Line 77"/>
            <p:cNvSpPr>
              <a:spLocks noChangeShapeType="1"/>
            </p:cNvSpPr>
            <p:nvPr/>
          </p:nvSpPr>
          <p:spPr bwMode="auto">
            <a:xfrm>
              <a:off x="3877" y="3731"/>
              <a:ext cx="1044" cy="1"/>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98" name="Line 78"/>
            <p:cNvSpPr>
              <a:spLocks noChangeShapeType="1"/>
            </p:cNvSpPr>
            <p:nvPr/>
          </p:nvSpPr>
          <p:spPr bwMode="auto">
            <a:xfrm>
              <a:off x="4921" y="2643"/>
              <a:ext cx="0" cy="1089"/>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grpSp>
      <p:sp>
        <p:nvSpPr>
          <p:cNvPr id="69682" name="Rectangle 50"/>
          <p:cNvSpPr>
            <a:spLocks noChangeArrowheads="1"/>
          </p:cNvSpPr>
          <p:nvPr/>
        </p:nvSpPr>
        <p:spPr bwMode="auto">
          <a:xfrm>
            <a:off x="4835525"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effectLst>
                  <a:outerShdw blurRad="38100" dist="38100" dir="2700000" algn="tl">
                    <a:srgbClr val="000000">
                      <a:alpha val="43137"/>
                    </a:srgbClr>
                  </a:outerShdw>
                </a:effectLst>
              </a:rPr>
              <a:t>#</a:t>
            </a:r>
            <a:endParaRPr lang="zh-CN" altLang="en-US">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0797916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8ADF40C5-841E-43DF-A3C3-876C8B32F0AF}" type="slidenum">
              <a:rPr lang="en-US" altLang="zh-CN"/>
              <a:pPr eaLnBrk="1" hangingPunct="1"/>
              <a:t>22</a:t>
            </a:fld>
            <a:endParaRPr lang="en-US" altLang="zh-CN"/>
          </a:p>
        </p:txBody>
      </p:sp>
      <p:grpSp>
        <p:nvGrpSpPr>
          <p:cNvPr id="70659" name="Group 2"/>
          <p:cNvGrpSpPr>
            <a:grpSpLocks/>
          </p:cNvGrpSpPr>
          <p:nvPr/>
        </p:nvGrpSpPr>
        <p:grpSpPr bwMode="auto">
          <a:xfrm>
            <a:off x="3613150" y="333376"/>
            <a:ext cx="503238" cy="1223963"/>
            <a:chOff x="159" y="981"/>
            <a:chExt cx="317" cy="771"/>
          </a:xfrm>
          <a:noFill/>
        </p:grpSpPr>
        <p:sp>
          <p:nvSpPr>
            <p:cNvPr id="210947"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10948"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0949"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10950"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10951" name="Rectangle 7"/>
          <p:cNvSpPr>
            <a:spLocks noChangeArrowheads="1"/>
          </p:cNvSpPr>
          <p:nvPr/>
        </p:nvSpPr>
        <p:spPr bwMode="auto">
          <a:xfrm>
            <a:off x="1847850" y="1773239"/>
            <a:ext cx="5126038" cy="915987"/>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en-US" altLang="zh-CN" dirty="0">
                <a:solidFill>
                  <a:srgbClr val="011893"/>
                </a:solidFill>
              </a:rPr>
              <a:t>   12</a:t>
            </a:r>
            <a:r>
              <a:rPr lang="zh-CN" altLang="en-US" dirty="0">
                <a:solidFill>
                  <a:srgbClr val="011893"/>
                </a:solidFill>
              </a:rPr>
              <a:t>）</a:t>
            </a:r>
            <a:r>
              <a:rPr lang="zh-CN" altLang="en-US" dirty="0"/>
              <a:t>然后执行</a:t>
            </a:r>
            <a:r>
              <a:rPr lang="en-US" altLang="en-US" dirty="0" err="1"/>
              <a:t>子程序P</a:t>
            </a:r>
            <a:r>
              <a:rPr lang="en-US" altLang="en-US" dirty="0"/>
              <a:t>(C)</a:t>
            </a:r>
            <a:r>
              <a:rPr lang="zh-CN" altLang="en-US" dirty="0"/>
              <a:t>，这时要判定</a:t>
            </a:r>
            <a:r>
              <a:rPr lang="en-US" altLang="zh-CN" dirty="0" err="1"/>
              <a:t>ch</a:t>
            </a:r>
            <a:r>
              <a:rPr lang="en-US" altLang="zh-CN" dirty="0"/>
              <a:t>?</a:t>
            </a:r>
            <a:r>
              <a:rPr lang="zh-CN" altLang="en-US" dirty="0"/>
              <a:t>＝  </a:t>
            </a:r>
          </a:p>
          <a:p>
            <a:pPr algn="l" eaLnBrk="1" hangingPunct="1"/>
            <a:r>
              <a:rPr lang="en-US" altLang="zh-CN" dirty="0"/>
              <a:t>e</a:t>
            </a:r>
            <a:r>
              <a:rPr lang="zh-CN" altLang="en-US" dirty="0"/>
              <a:t>，现在</a:t>
            </a:r>
            <a:r>
              <a:rPr lang="en-US" altLang="zh-CN" dirty="0" err="1"/>
              <a:t>ch</a:t>
            </a:r>
            <a:r>
              <a:rPr lang="zh-CN" altLang="en-US" dirty="0"/>
              <a:t>＝</a:t>
            </a:r>
            <a:r>
              <a:rPr lang="en-US" altLang="zh-CN" dirty="0"/>
              <a:t>e,</a:t>
            </a:r>
            <a:r>
              <a:rPr lang="zh-CN" altLang="en-US" dirty="0"/>
              <a:t>接着读入下一个字符。</a:t>
            </a:r>
          </a:p>
          <a:p>
            <a:pPr algn="l" eaLnBrk="1" hangingPunct="1"/>
            <a:endParaRPr lang="en-US" altLang="zh-CN" dirty="0"/>
          </a:p>
        </p:txBody>
      </p:sp>
      <p:sp>
        <p:nvSpPr>
          <p:cNvPr id="210952" name="Rectangle 8"/>
          <p:cNvSpPr>
            <a:spLocks noChangeArrowheads="1"/>
          </p:cNvSpPr>
          <p:nvPr/>
        </p:nvSpPr>
        <p:spPr bwMode="auto">
          <a:xfrm>
            <a:off x="6629400" y="990601"/>
            <a:ext cx="20574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P(C)</a:t>
            </a:r>
          </a:p>
        </p:txBody>
      </p:sp>
      <p:sp>
        <p:nvSpPr>
          <p:cNvPr id="210953"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P(E):5</a:t>
            </a:r>
          </a:p>
          <a:p>
            <a:pPr>
              <a:defRPr/>
            </a:pPr>
            <a:endParaRPr lang="en-US" altLang="zh-CN">
              <a:latin typeface="Arial" charset="0"/>
            </a:endParaRPr>
          </a:p>
          <a:p>
            <a:pPr>
              <a:defRPr/>
            </a:pPr>
            <a:r>
              <a:rPr lang="en-US" altLang="zh-CN">
                <a:latin typeface="Arial" charset="0"/>
              </a:rPr>
              <a:t>P(B):10</a:t>
            </a:r>
          </a:p>
          <a:p>
            <a:pPr>
              <a:defRPr/>
            </a:pPr>
            <a:endParaRPr lang="en-US" altLang="zh-CN">
              <a:latin typeface="Arial" charset="0"/>
            </a:endParaRPr>
          </a:p>
          <a:p>
            <a:pPr>
              <a:defRPr/>
            </a:pPr>
            <a:r>
              <a:rPr lang="en-US" altLang="zh-CN">
                <a:latin typeface="Arial" charset="0"/>
              </a:rPr>
              <a:t>P(C):7</a:t>
            </a:r>
          </a:p>
          <a:p>
            <a:pPr>
              <a:defRPr/>
            </a:pPr>
            <a:endParaRPr lang="en-US" altLang="zh-CN">
              <a:latin typeface="Arial" charset="0"/>
            </a:endParaRPr>
          </a:p>
          <a:p>
            <a:pPr>
              <a:defRPr/>
            </a:pPr>
            <a:endParaRPr lang="en-US" altLang="zh-CN">
              <a:latin typeface="Arial" charset="0"/>
            </a:endParaRPr>
          </a:p>
        </p:txBody>
      </p:sp>
      <p:sp>
        <p:nvSpPr>
          <p:cNvPr id="210954"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0955"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0956"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0957" name="Text Box 13"/>
          <p:cNvSpPr txBox="1">
            <a:spLocks noChangeArrowheads="1"/>
          </p:cNvSpPr>
          <p:nvPr/>
        </p:nvSpPr>
        <p:spPr bwMode="auto">
          <a:xfrm>
            <a:off x="2459039" y="5367338"/>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10958"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0959"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0960"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70671" name="Group 48"/>
          <p:cNvGrpSpPr>
            <a:grpSpLocks/>
          </p:cNvGrpSpPr>
          <p:nvPr/>
        </p:nvGrpSpPr>
        <p:grpSpPr bwMode="auto">
          <a:xfrm>
            <a:off x="6419850" y="1089026"/>
            <a:ext cx="4032250" cy="4633913"/>
            <a:chOff x="2471" y="1282"/>
            <a:chExt cx="2540" cy="2919"/>
          </a:xfrm>
          <a:noFill/>
        </p:grpSpPr>
        <p:sp>
          <p:nvSpPr>
            <p:cNvPr id="70672" name="AutoShape 49"/>
            <p:cNvSpPr>
              <a:spLocks noChangeArrowheads="1"/>
            </p:cNvSpPr>
            <p:nvPr/>
          </p:nvSpPr>
          <p:spPr bwMode="auto">
            <a:xfrm>
              <a:off x="3787" y="1282"/>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10994" name="Rectangle 50"/>
            <p:cNvSpPr>
              <a:spLocks noChangeArrowheads="1"/>
            </p:cNvSpPr>
            <p:nvPr/>
          </p:nvSpPr>
          <p:spPr bwMode="auto">
            <a:xfrm>
              <a:off x="3515" y="1567"/>
              <a:ext cx="771"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10995" name="Line 51"/>
            <p:cNvSpPr>
              <a:spLocks noChangeShapeType="1"/>
            </p:cNvSpPr>
            <p:nvPr/>
          </p:nvSpPr>
          <p:spPr bwMode="auto">
            <a:xfrm>
              <a:off x="3878" y="181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0996" name="Text Box 52"/>
            <p:cNvSpPr txBox="1">
              <a:spLocks noChangeArrowheads="1"/>
            </p:cNvSpPr>
            <p:nvPr/>
          </p:nvSpPr>
          <p:spPr bwMode="auto">
            <a:xfrm>
              <a:off x="3515" y="197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ch=e?</a:t>
              </a:r>
            </a:p>
          </p:txBody>
        </p:sp>
        <p:sp>
          <p:nvSpPr>
            <p:cNvPr id="210997" name="Text Box 53"/>
            <p:cNvSpPr txBox="1">
              <a:spLocks noChangeArrowheads="1"/>
            </p:cNvSpPr>
            <p:nvPr/>
          </p:nvSpPr>
          <p:spPr bwMode="auto">
            <a:xfrm>
              <a:off x="3606" y="1323"/>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10998" name="Text Box 54"/>
            <p:cNvSpPr txBox="1">
              <a:spLocks noChangeArrowheads="1"/>
            </p:cNvSpPr>
            <p:nvPr/>
          </p:nvSpPr>
          <p:spPr bwMode="auto">
            <a:xfrm>
              <a:off x="3606" y="181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10999" name="Line 55"/>
            <p:cNvSpPr>
              <a:spLocks noChangeShapeType="1"/>
            </p:cNvSpPr>
            <p:nvPr/>
          </p:nvSpPr>
          <p:spPr bwMode="auto">
            <a:xfrm flipH="1">
              <a:off x="3379" y="2178"/>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1000" name="Rectangle 56"/>
            <p:cNvSpPr>
              <a:spLocks noChangeArrowheads="1"/>
            </p:cNvSpPr>
            <p:nvPr/>
          </p:nvSpPr>
          <p:spPr bwMode="auto">
            <a:xfrm>
              <a:off x="4240" y="2399"/>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1001" name="Line 57"/>
            <p:cNvSpPr>
              <a:spLocks noChangeShapeType="1"/>
            </p:cNvSpPr>
            <p:nvPr/>
          </p:nvSpPr>
          <p:spPr bwMode="auto">
            <a:xfrm>
              <a:off x="3923" y="2178"/>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1002" name="Line 58"/>
            <p:cNvSpPr>
              <a:spLocks noChangeShapeType="1"/>
            </p:cNvSpPr>
            <p:nvPr/>
          </p:nvSpPr>
          <p:spPr bwMode="auto">
            <a:xfrm>
              <a:off x="3878" y="3119"/>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1003" name="Rectangle 59"/>
            <p:cNvSpPr>
              <a:spLocks noChangeArrowheads="1"/>
            </p:cNvSpPr>
            <p:nvPr/>
          </p:nvSpPr>
          <p:spPr bwMode="auto">
            <a:xfrm>
              <a:off x="3515" y="3323"/>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11004" name="Line 60"/>
            <p:cNvSpPr>
              <a:spLocks noChangeShapeType="1"/>
            </p:cNvSpPr>
            <p:nvPr/>
          </p:nvSpPr>
          <p:spPr bwMode="auto">
            <a:xfrm flipH="1">
              <a:off x="2925" y="2625"/>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1005" name="Rectangle 61"/>
            <p:cNvSpPr>
              <a:spLocks noChangeArrowheads="1"/>
            </p:cNvSpPr>
            <p:nvPr/>
          </p:nvSpPr>
          <p:spPr bwMode="auto">
            <a:xfrm>
              <a:off x="2471" y="2824"/>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11006" name="Line 62"/>
            <p:cNvSpPr>
              <a:spLocks noChangeShapeType="1"/>
            </p:cNvSpPr>
            <p:nvPr/>
          </p:nvSpPr>
          <p:spPr bwMode="auto">
            <a:xfrm>
              <a:off x="4422" y="375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1007" name="Rectangle 63"/>
            <p:cNvSpPr>
              <a:spLocks noChangeArrowheads="1"/>
            </p:cNvSpPr>
            <p:nvPr/>
          </p:nvSpPr>
          <p:spPr bwMode="auto">
            <a:xfrm>
              <a:off x="4059" y="3957"/>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11008" name="Text Box 64"/>
            <p:cNvSpPr txBox="1">
              <a:spLocks noChangeArrowheads="1"/>
            </p:cNvSpPr>
            <p:nvPr/>
          </p:nvSpPr>
          <p:spPr bwMode="auto">
            <a:xfrm>
              <a:off x="3424" y="2094"/>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a:t>
              </a:r>
            </a:p>
          </p:txBody>
        </p:sp>
        <p:sp>
          <p:nvSpPr>
            <p:cNvPr id="211009" name="Text Box 65"/>
            <p:cNvSpPr txBox="1">
              <a:spLocks noChangeArrowheads="1"/>
            </p:cNvSpPr>
            <p:nvPr/>
          </p:nvSpPr>
          <p:spPr bwMode="auto">
            <a:xfrm>
              <a:off x="4195" y="2098"/>
              <a:ext cx="182" cy="250"/>
            </a:xfrm>
            <a:prstGeom prst="rect">
              <a:avLst/>
            </a:prstGeom>
            <a:grpFill/>
            <a:ln w="9525" algn="ctr">
              <a:noFill/>
              <a:miter lim="800000"/>
              <a:headEnd/>
              <a:tailEnd/>
            </a:ln>
            <a:effectLst/>
          </p:spPr>
          <p:txBody>
            <a:bodyPr>
              <a:spAutoFit/>
            </a:bodyPr>
            <a:lstStyle/>
            <a:p>
              <a:pPr>
                <a:spcBef>
                  <a:spcPct val="50000"/>
                </a:spcBef>
                <a:defRPr/>
              </a:pPr>
              <a:r>
                <a:rPr lang="zh-CN" altLang="en-US" sz="2000">
                  <a:latin typeface="Arial" charset="0"/>
                  <a:cs typeface="Arial" charset="0"/>
                </a:rPr>
                <a:t>＝</a:t>
              </a:r>
            </a:p>
          </p:txBody>
        </p:sp>
        <p:sp>
          <p:nvSpPr>
            <p:cNvPr id="211010" name="Text Box 66"/>
            <p:cNvSpPr txBox="1">
              <a:spLocks noChangeArrowheads="1"/>
            </p:cNvSpPr>
            <p:nvPr/>
          </p:nvSpPr>
          <p:spPr bwMode="auto">
            <a:xfrm>
              <a:off x="2924" y="2547"/>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11011" name="Text Box 67"/>
            <p:cNvSpPr txBox="1">
              <a:spLocks noChangeArrowheads="1"/>
            </p:cNvSpPr>
            <p:nvPr/>
          </p:nvSpPr>
          <p:spPr bwMode="auto">
            <a:xfrm>
              <a:off x="3605" y="223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11012" name="Text Box 68"/>
            <p:cNvSpPr txBox="1">
              <a:spLocks noChangeArrowheads="1"/>
            </p:cNvSpPr>
            <p:nvPr/>
          </p:nvSpPr>
          <p:spPr bwMode="auto">
            <a:xfrm>
              <a:off x="3560" y="264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11013" name="Text Box 69"/>
            <p:cNvSpPr txBox="1">
              <a:spLocks noChangeArrowheads="1"/>
            </p:cNvSpPr>
            <p:nvPr/>
          </p:nvSpPr>
          <p:spPr bwMode="auto">
            <a:xfrm>
              <a:off x="4467" y="21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11014" name="Text Box 70"/>
            <p:cNvSpPr txBox="1">
              <a:spLocks noChangeArrowheads="1"/>
            </p:cNvSpPr>
            <p:nvPr/>
          </p:nvSpPr>
          <p:spPr bwMode="auto">
            <a:xfrm>
              <a:off x="4105" y="3726"/>
              <a:ext cx="317"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11015" name="Text Box 71"/>
            <p:cNvSpPr txBox="1">
              <a:spLocks noChangeArrowheads="1"/>
            </p:cNvSpPr>
            <p:nvPr/>
          </p:nvSpPr>
          <p:spPr bwMode="auto">
            <a:xfrm>
              <a:off x="3016" y="2392"/>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11016" name="Rectangle 72"/>
            <p:cNvSpPr>
              <a:spLocks noChangeArrowheads="1"/>
            </p:cNvSpPr>
            <p:nvPr/>
          </p:nvSpPr>
          <p:spPr bwMode="auto">
            <a:xfrm>
              <a:off x="3514" y="2852"/>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1017" name="Line 73"/>
            <p:cNvSpPr>
              <a:spLocks noChangeShapeType="1"/>
            </p:cNvSpPr>
            <p:nvPr/>
          </p:nvSpPr>
          <p:spPr bwMode="auto">
            <a:xfrm>
              <a:off x="3469" y="261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1018" name="Text Box 74"/>
            <p:cNvSpPr txBox="1">
              <a:spLocks noChangeArrowheads="1"/>
            </p:cNvSpPr>
            <p:nvPr/>
          </p:nvSpPr>
          <p:spPr bwMode="auto">
            <a:xfrm>
              <a:off x="3560"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11019" name="Text Box 75"/>
            <p:cNvSpPr txBox="1">
              <a:spLocks noChangeArrowheads="1"/>
            </p:cNvSpPr>
            <p:nvPr/>
          </p:nvSpPr>
          <p:spPr bwMode="auto">
            <a:xfrm>
              <a:off x="3605" y="25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11020" name="Line 76"/>
            <p:cNvSpPr>
              <a:spLocks noChangeShapeType="1"/>
            </p:cNvSpPr>
            <p:nvPr/>
          </p:nvSpPr>
          <p:spPr bwMode="auto">
            <a:xfrm>
              <a:off x="3877" y="3595"/>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1021" name="Line 77"/>
            <p:cNvSpPr>
              <a:spLocks noChangeShapeType="1"/>
            </p:cNvSpPr>
            <p:nvPr/>
          </p:nvSpPr>
          <p:spPr bwMode="auto">
            <a:xfrm>
              <a:off x="3877" y="3731"/>
              <a:ext cx="1044" cy="1"/>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1022" name="Line 78"/>
            <p:cNvSpPr>
              <a:spLocks noChangeShapeType="1"/>
            </p:cNvSpPr>
            <p:nvPr/>
          </p:nvSpPr>
          <p:spPr bwMode="auto">
            <a:xfrm>
              <a:off x="4921" y="2643"/>
              <a:ext cx="0" cy="1089"/>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grpSp>
      <p:sp>
        <p:nvSpPr>
          <p:cNvPr id="70706" name="Rectangle 50"/>
          <p:cNvSpPr>
            <a:spLocks noChangeArrowheads="1"/>
          </p:cNvSpPr>
          <p:nvPr/>
        </p:nvSpPr>
        <p:spPr bwMode="auto">
          <a:xfrm>
            <a:off x="4943475" y="368301"/>
            <a:ext cx="300038" cy="366713"/>
          </a:xfrm>
          <a:prstGeom prst="rect">
            <a:avLst/>
          </a:prstGeom>
          <a:noFill/>
          <a:ln>
            <a:noFill/>
          </a:ln>
          <a:effectLst>
            <a:prstShdw prst="shdw18" dist="17961" dir="13500000">
              <a:schemeClr val="accent1">
                <a:gamma/>
                <a:shade val="60000"/>
                <a:invGamma/>
              </a:schemeClr>
            </a:prstShdw>
          </a:effectLst>
          <a:extLst/>
        </p:spPr>
        <p:txBody>
          <a:bodyPr>
            <a:spAutoFit/>
          </a:bodyPr>
          <a:lstStyle/>
          <a:p>
            <a:r>
              <a:rPr lang="en-US" altLang="zh-CN"/>
              <a:t>#</a:t>
            </a:r>
            <a:endParaRPr lang="zh-CN" altLang="en-US"/>
          </a:p>
        </p:txBody>
      </p:sp>
    </p:spTree>
    <p:extLst>
      <p:ext uri="{BB962C8B-B14F-4D97-AF65-F5344CB8AC3E}">
        <p14:creationId xmlns:p14="http://schemas.microsoft.com/office/powerpoint/2010/main" val="7307367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8B50D236-6FC5-4F68-89D6-4E7D50CB7E99}" type="slidenum">
              <a:rPr lang="en-US" altLang="zh-CN"/>
              <a:pPr eaLnBrk="1" hangingPunct="1"/>
              <a:t>23</a:t>
            </a:fld>
            <a:endParaRPr lang="en-US" altLang="zh-CN"/>
          </a:p>
        </p:txBody>
      </p:sp>
      <p:grpSp>
        <p:nvGrpSpPr>
          <p:cNvPr id="71683" name="Group 2"/>
          <p:cNvGrpSpPr>
            <a:grpSpLocks/>
          </p:cNvGrpSpPr>
          <p:nvPr/>
        </p:nvGrpSpPr>
        <p:grpSpPr bwMode="auto">
          <a:xfrm>
            <a:off x="4008439" y="333376"/>
            <a:ext cx="503237" cy="1223963"/>
            <a:chOff x="159" y="981"/>
            <a:chExt cx="317" cy="771"/>
          </a:xfrm>
          <a:noFill/>
        </p:grpSpPr>
        <p:sp>
          <p:nvSpPr>
            <p:cNvPr id="212995"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12996"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2997"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12998"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12999" name="Rectangle 7"/>
          <p:cNvSpPr>
            <a:spLocks noChangeArrowheads="1"/>
          </p:cNvSpPr>
          <p:nvPr/>
        </p:nvSpPr>
        <p:spPr bwMode="auto">
          <a:xfrm>
            <a:off x="1847850" y="1773238"/>
            <a:ext cx="5126038" cy="366712"/>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en-US" altLang="zh-CN" dirty="0">
                <a:solidFill>
                  <a:srgbClr val="011893"/>
                </a:solidFill>
                <a:latin typeface="Times New Roman" panose="02020603050405020304" pitchFamily="18" charset="0"/>
              </a:rPr>
              <a:t>    13</a:t>
            </a:r>
            <a:r>
              <a:rPr lang="zh-CN" altLang="en-US" dirty="0">
                <a:solidFill>
                  <a:srgbClr val="011893"/>
                </a:solidFill>
                <a:latin typeface="Times New Roman" panose="02020603050405020304" pitchFamily="18" charset="0"/>
              </a:rPr>
              <a:t>）</a:t>
            </a:r>
            <a:r>
              <a:rPr lang="zh-CN" altLang="en-US" dirty="0">
                <a:latin typeface="Times New Roman" panose="02020603050405020304" pitchFamily="18" charset="0"/>
              </a:rPr>
              <a:t>读入下一个字符</a:t>
            </a:r>
            <a:r>
              <a:rPr lang="en-US" altLang="zh-CN" dirty="0">
                <a:latin typeface="Times New Roman" panose="02020603050405020304" pitchFamily="18" charset="0"/>
              </a:rPr>
              <a:t>a</a:t>
            </a:r>
            <a:r>
              <a:rPr lang="zh-CN" altLang="en-US" dirty="0">
                <a:latin typeface="Times New Roman" panose="02020603050405020304" pitchFamily="18" charset="0"/>
              </a:rPr>
              <a:t>，即</a:t>
            </a:r>
            <a:r>
              <a:rPr lang="en-US" altLang="zh-CN" dirty="0" err="1">
                <a:latin typeface="Times New Roman" panose="02020603050405020304" pitchFamily="18" charset="0"/>
              </a:rPr>
              <a:t>ch</a:t>
            </a:r>
            <a:r>
              <a:rPr lang="zh-CN" altLang="en-US" dirty="0">
                <a:latin typeface="Times New Roman" panose="02020603050405020304" pitchFamily="18" charset="0"/>
              </a:rPr>
              <a:t>＝</a:t>
            </a:r>
            <a:r>
              <a:rPr lang="en-US" altLang="zh-CN" dirty="0">
                <a:latin typeface="Times New Roman" panose="02020603050405020304" pitchFamily="18" charset="0"/>
              </a:rPr>
              <a:t>a</a:t>
            </a:r>
          </a:p>
        </p:txBody>
      </p:sp>
      <p:sp>
        <p:nvSpPr>
          <p:cNvPr id="213000" name="Rectangle 8"/>
          <p:cNvSpPr>
            <a:spLocks noChangeArrowheads="1"/>
          </p:cNvSpPr>
          <p:nvPr/>
        </p:nvSpPr>
        <p:spPr bwMode="auto">
          <a:xfrm>
            <a:off x="6324600" y="762001"/>
            <a:ext cx="21336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P(C)</a:t>
            </a:r>
          </a:p>
        </p:txBody>
      </p:sp>
      <p:sp>
        <p:nvSpPr>
          <p:cNvPr id="213001"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P(E):5</a:t>
            </a:r>
          </a:p>
          <a:p>
            <a:pPr>
              <a:defRPr/>
            </a:pPr>
            <a:endParaRPr lang="en-US" altLang="zh-CN">
              <a:latin typeface="Arial" charset="0"/>
            </a:endParaRPr>
          </a:p>
          <a:p>
            <a:pPr>
              <a:defRPr/>
            </a:pPr>
            <a:r>
              <a:rPr lang="en-US" altLang="zh-CN">
                <a:latin typeface="Arial" charset="0"/>
              </a:rPr>
              <a:t>P(B):10</a:t>
            </a:r>
          </a:p>
          <a:p>
            <a:pPr>
              <a:defRPr/>
            </a:pPr>
            <a:endParaRPr lang="en-US" altLang="zh-CN">
              <a:latin typeface="Arial" charset="0"/>
            </a:endParaRPr>
          </a:p>
          <a:p>
            <a:pPr>
              <a:defRPr/>
            </a:pPr>
            <a:r>
              <a:rPr lang="en-US" altLang="zh-CN">
                <a:latin typeface="Arial" charset="0"/>
              </a:rPr>
              <a:t>P(C):7</a:t>
            </a:r>
          </a:p>
          <a:p>
            <a:pPr>
              <a:defRPr/>
            </a:pPr>
            <a:endParaRPr lang="en-US" altLang="zh-CN">
              <a:latin typeface="Arial" charset="0"/>
            </a:endParaRPr>
          </a:p>
          <a:p>
            <a:pPr>
              <a:defRPr/>
            </a:pPr>
            <a:endParaRPr lang="en-US" altLang="zh-CN">
              <a:latin typeface="Arial" charset="0"/>
            </a:endParaRPr>
          </a:p>
        </p:txBody>
      </p:sp>
      <p:sp>
        <p:nvSpPr>
          <p:cNvPr id="213002"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3003"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3004"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3005" name="Text Box 13"/>
          <p:cNvSpPr txBox="1">
            <a:spLocks noChangeArrowheads="1"/>
          </p:cNvSpPr>
          <p:nvPr/>
        </p:nvSpPr>
        <p:spPr bwMode="auto">
          <a:xfrm>
            <a:off x="2459039" y="5367338"/>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13006"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3007"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3008"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71695" name="Group 17"/>
          <p:cNvGrpSpPr>
            <a:grpSpLocks/>
          </p:cNvGrpSpPr>
          <p:nvPr/>
        </p:nvGrpSpPr>
        <p:grpSpPr bwMode="auto">
          <a:xfrm>
            <a:off x="6419850" y="1089026"/>
            <a:ext cx="4032250" cy="4633913"/>
            <a:chOff x="2471" y="1282"/>
            <a:chExt cx="2540" cy="2919"/>
          </a:xfrm>
          <a:noFill/>
        </p:grpSpPr>
        <p:sp>
          <p:nvSpPr>
            <p:cNvPr id="71696" name="AutoShape 18"/>
            <p:cNvSpPr>
              <a:spLocks noChangeArrowheads="1"/>
            </p:cNvSpPr>
            <p:nvPr/>
          </p:nvSpPr>
          <p:spPr bwMode="auto">
            <a:xfrm>
              <a:off x="3787" y="1282"/>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13011" name="Rectangle 19"/>
            <p:cNvSpPr>
              <a:spLocks noChangeArrowheads="1"/>
            </p:cNvSpPr>
            <p:nvPr/>
          </p:nvSpPr>
          <p:spPr bwMode="auto">
            <a:xfrm>
              <a:off x="3515" y="1567"/>
              <a:ext cx="771"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13012" name="Line 20"/>
            <p:cNvSpPr>
              <a:spLocks noChangeShapeType="1"/>
            </p:cNvSpPr>
            <p:nvPr/>
          </p:nvSpPr>
          <p:spPr bwMode="auto">
            <a:xfrm>
              <a:off x="3878" y="181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3013" name="Text Box 21"/>
            <p:cNvSpPr txBox="1">
              <a:spLocks noChangeArrowheads="1"/>
            </p:cNvSpPr>
            <p:nvPr/>
          </p:nvSpPr>
          <p:spPr bwMode="auto">
            <a:xfrm>
              <a:off x="3515" y="197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ch=e?</a:t>
              </a:r>
            </a:p>
          </p:txBody>
        </p:sp>
        <p:sp>
          <p:nvSpPr>
            <p:cNvPr id="213014" name="Text Box 22"/>
            <p:cNvSpPr txBox="1">
              <a:spLocks noChangeArrowheads="1"/>
            </p:cNvSpPr>
            <p:nvPr/>
          </p:nvSpPr>
          <p:spPr bwMode="auto">
            <a:xfrm>
              <a:off x="3606" y="1323"/>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13015" name="Text Box 23"/>
            <p:cNvSpPr txBox="1">
              <a:spLocks noChangeArrowheads="1"/>
            </p:cNvSpPr>
            <p:nvPr/>
          </p:nvSpPr>
          <p:spPr bwMode="auto">
            <a:xfrm>
              <a:off x="3606" y="181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13016" name="Line 24"/>
            <p:cNvSpPr>
              <a:spLocks noChangeShapeType="1"/>
            </p:cNvSpPr>
            <p:nvPr/>
          </p:nvSpPr>
          <p:spPr bwMode="auto">
            <a:xfrm flipH="1">
              <a:off x="3379" y="2178"/>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3017" name="Rectangle 25"/>
            <p:cNvSpPr>
              <a:spLocks noChangeArrowheads="1"/>
            </p:cNvSpPr>
            <p:nvPr/>
          </p:nvSpPr>
          <p:spPr bwMode="auto">
            <a:xfrm>
              <a:off x="4240" y="2399"/>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3018" name="Line 26"/>
            <p:cNvSpPr>
              <a:spLocks noChangeShapeType="1"/>
            </p:cNvSpPr>
            <p:nvPr/>
          </p:nvSpPr>
          <p:spPr bwMode="auto">
            <a:xfrm>
              <a:off x="3923" y="2178"/>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3019" name="Line 27"/>
            <p:cNvSpPr>
              <a:spLocks noChangeShapeType="1"/>
            </p:cNvSpPr>
            <p:nvPr/>
          </p:nvSpPr>
          <p:spPr bwMode="auto">
            <a:xfrm>
              <a:off x="3878" y="3119"/>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3020" name="Rectangle 28"/>
            <p:cNvSpPr>
              <a:spLocks noChangeArrowheads="1"/>
            </p:cNvSpPr>
            <p:nvPr/>
          </p:nvSpPr>
          <p:spPr bwMode="auto">
            <a:xfrm>
              <a:off x="3515" y="3323"/>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13021" name="Line 29"/>
            <p:cNvSpPr>
              <a:spLocks noChangeShapeType="1"/>
            </p:cNvSpPr>
            <p:nvPr/>
          </p:nvSpPr>
          <p:spPr bwMode="auto">
            <a:xfrm flipH="1">
              <a:off x="2925" y="2625"/>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3022" name="Rectangle 30"/>
            <p:cNvSpPr>
              <a:spLocks noChangeArrowheads="1"/>
            </p:cNvSpPr>
            <p:nvPr/>
          </p:nvSpPr>
          <p:spPr bwMode="auto">
            <a:xfrm>
              <a:off x="2471" y="2824"/>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13023" name="Line 31"/>
            <p:cNvSpPr>
              <a:spLocks noChangeShapeType="1"/>
            </p:cNvSpPr>
            <p:nvPr/>
          </p:nvSpPr>
          <p:spPr bwMode="auto">
            <a:xfrm>
              <a:off x="4422" y="375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3024" name="Rectangle 32"/>
            <p:cNvSpPr>
              <a:spLocks noChangeArrowheads="1"/>
            </p:cNvSpPr>
            <p:nvPr/>
          </p:nvSpPr>
          <p:spPr bwMode="auto">
            <a:xfrm>
              <a:off x="4059" y="3957"/>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13025" name="Text Box 33"/>
            <p:cNvSpPr txBox="1">
              <a:spLocks noChangeArrowheads="1"/>
            </p:cNvSpPr>
            <p:nvPr/>
          </p:nvSpPr>
          <p:spPr bwMode="auto">
            <a:xfrm>
              <a:off x="3424" y="2094"/>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a:t>
              </a:r>
            </a:p>
          </p:txBody>
        </p:sp>
        <p:sp>
          <p:nvSpPr>
            <p:cNvPr id="213026" name="Text Box 34"/>
            <p:cNvSpPr txBox="1">
              <a:spLocks noChangeArrowheads="1"/>
            </p:cNvSpPr>
            <p:nvPr/>
          </p:nvSpPr>
          <p:spPr bwMode="auto">
            <a:xfrm>
              <a:off x="4195" y="2098"/>
              <a:ext cx="182" cy="250"/>
            </a:xfrm>
            <a:prstGeom prst="rect">
              <a:avLst/>
            </a:prstGeom>
            <a:grpFill/>
            <a:ln w="9525" algn="ctr">
              <a:noFill/>
              <a:miter lim="800000"/>
              <a:headEnd/>
              <a:tailEnd/>
            </a:ln>
            <a:effectLst/>
          </p:spPr>
          <p:txBody>
            <a:bodyPr>
              <a:spAutoFit/>
            </a:bodyPr>
            <a:lstStyle/>
            <a:p>
              <a:pPr>
                <a:spcBef>
                  <a:spcPct val="50000"/>
                </a:spcBef>
                <a:defRPr/>
              </a:pPr>
              <a:r>
                <a:rPr lang="zh-CN" altLang="en-US" sz="2000">
                  <a:latin typeface="Arial" charset="0"/>
                  <a:cs typeface="Arial" charset="0"/>
                </a:rPr>
                <a:t>＝</a:t>
              </a:r>
            </a:p>
          </p:txBody>
        </p:sp>
        <p:sp>
          <p:nvSpPr>
            <p:cNvPr id="213027" name="Text Box 35"/>
            <p:cNvSpPr txBox="1">
              <a:spLocks noChangeArrowheads="1"/>
            </p:cNvSpPr>
            <p:nvPr/>
          </p:nvSpPr>
          <p:spPr bwMode="auto">
            <a:xfrm>
              <a:off x="2924" y="2547"/>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13028" name="Text Box 36"/>
            <p:cNvSpPr txBox="1">
              <a:spLocks noChangeArrowheads="1"/>
            </p:cNvSpPr>
            <p:nvPr/>
          </p:nvSpPr>
          <p:spPr bwMode="auto">
            <a:xfrm>
              <a:off x="3605" y="223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13029" name="Text Box 37"/>
            <p:cNvSpPr txBox="1">
              <a:spLocks noChangeArrowheads="1"/>
            </p:cNvSpPr>
            <p:nvPr/>
          </p:nvSpPr>
          <p:spPr bwMode="auto">
            <a:xfrm>
              <a:off x="3560" y="264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13030" name="Text Box 38"/>
            <p:cNvSpPr txBox="1">
              <a:spLocks noChangeArrowheads="1"/>
            </p:cNvSpPr>
            <p:nvPr/>
          </p:nvSpPr>
          <p:spPr bwMode="auto">
            <a:xfrm>
              <a:off x="4467" y="21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13031" name="Text Box 39"/>
            <p:cNvSpPr txBox="1">
              <a:spLocks noChangeArrowheads="1"/>
            </p:cNvSpPr>
            <p:nvPr/>
          </p:nvSpPr>
          <p:spPr bwMode="auto">
            <a:xfrm>
              <a:off x="4105" y="3726"/>
              <a:ext cx="317"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13032" name="Text Box 40"/>
            <p:cNvSpPr txBox="1">
              <a:spLocks noChangeArrowheads="1"/>
            </p:cNvSpPr>
            <p:nvPr/>
          </p:nvSpPr>
          <p:spPr bwMode="auto">
            <a:xfrm>
              <a:off x="3016" y="2392"/>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13033" name="Rectangle 41"/>
            <p:cNvSpPr>
              <a:spLocks noChangeArrowheads="1"/>
            </p:cNvSpPr>
            <p:nvPr/>
          </p:nvSpPr>
          <p:spPr bwMode="auto">
            <a:xfrm>
              <a:off x="3514" y="2852"/>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3034" name="Line 42"/>
            <p:cNvSpPr>
              <a:spLocks noChangeShapeType="1"/>
            </p:cNvSpPr>
            <p:nvPr/>
          </p:nvSpPr>
          <p:spPr bwMode="auto">
            <a:xfrm>
              <a:off x="3469" y="261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3035" name="Text Box 43"/>
            <p:cNvSpPr txBox="1">
              <a:spLocks noChangeArrowheads="1"/>
            </p:cNvSpPr>
            <p:nvPr/>
          </p:nvSpPr>
          <p:spPr bwMode="auto">
            <a:xfrm>
              <a:off x="3560"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13036" name="Text Box 44"/>
            <p:cNvSpPr txBox="1">
              <a:spLocks noChangeArrowheads="1"/>
            </p:cNvSpPr>
            <p:nvPr/>
          </p:nvSpPr>
          <p:spPr bwMode="auto">
            <a:xfrm>
              <a:off x="3605" y="25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13037" name="Line 45"/>
            <p:cNvSpPr>
              <a:spLocks noChangeShapeType="1"/>
            </p:cNvSpPr>
            <p:nvPr/>
          </p:nvSpPr>
          <p:spPr bwMode="auto">
            <a:xfrm>
              <a:off x="3877" y="3595"/>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3038" name="Line 46"/>
            <p:cNvSpPr>
              <a:spLocks noChangeShapeType="1"/>
            </p:cNvSpPr>
            <p:nvPr/>
          </p:nvSpPr>
          <p:spPr bwMode="auto">
            <a:xfrm>
              <a:off x="3877" y="3731"/>
              <a:ext cx="1044" cy="1"/>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3039" name="Line 47"/>
            <p:cNvSpPr>
              <a:spLocks noChangeShapeType="1"/>
            </p:cNvSpPr>
            <p:nvPr/>
          </p:nvSpPr>
          <p:spPr bwMode="auto">
            <a:xfrm>
              <a:off x="4921" y="2643"/>
              <a:ext cx="0" cy="1089"/>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grpSp>
      <p:sp>
        <p:nvSpPr>
          <p:cNvPr id="71730" name="Rectangle 50"/>
          <p:cNvSpPr>
            <a:spLocks noChangeArrowheads="1"/>
          </p:cNvSpPr>
          <p:nvPr/>
        </p:nvSpPr>
        <p:spPr bwMode="auto">
          <a:xfrm>
            <a:off x="5016500" y="368301"/>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4432943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052110F4-30FA-4B26-83A0-1893D1497AA2}" type="slidenum">
              <a:rPr lang="en-US" altLang="zh-CN"/>
              <a:pPr eaLnBrk="1" hangingPunct="1"/>
              <a:t>24</a:t>
            </a:fld>
            <a:endParaRPr lang="en-US" altLang="zh-CN"/>
          </a:p>
        </p:txBody>
      </p:sp>
      <p:grpSp>
        <p:nvGrpSpPr>
          <p:cNvPr id="72707" name="Group 2"/>
          <p:cNvGrpSpPr>
            <a:grpSpLocks/>
          </p:cNvGrpSpPr>
          <p:nvPr/>
        </p:nvGrpSpPr>
        <p:grpSpPr bwMode="auto">
          <a:xfrm>
            <a:off x="4008439" y="333376"/>
            <a:ext cx="503237" cy="1223963"/>
            <a:chOff x="159" y="981"/>
            <a:chExt cx="317" cy="771"/>
          </a:xfrm>
          <a:noFill/>
        </p:grpSpPr>
        <p:sp>
          <p:nvSpPr>
            <p:cNvPr id="215043"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15044"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5045"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15046"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15047" name="Rectangle 7"/>
          <p:cNvSpPr>
            <a:spLocks noChangeArrowheads="1"/>
          </p:cNvSpPr>
          <p:nvPr/>
        </p:nvSpPr>
        <p:spPr bwMode="auto">
          <a:xfrm>
            <a:off x="1847850" y="1773239"/>
            <a:ext cx="5126038" cy="1190625"/>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    14</a:t>
            </a:r>
            <a:r>
              <a:rPr lang="zh-CN" altLang="en-US" dirty="0">
                <a:solidFill>
                  <a:srgbClr val="011893"/>
                </a:solidFill>
                <a:latin typeface="Arial" charset="0"/>
              </a:rPr>
              <a:t>）</a:t>
            </a:r>
            <a:r>
              <a:rPr lang="en-US" altLang="zh-CN" dirty="0">
                <a:latin typeface="Arial" charset="0"/>
              </a:rPr>
              <a:t>P(C)</a:t>
            </a:r>
            <a:r>
              <a:rPr lang="zh-CN" altLang="en-US" dirty="0">
                <a:latin typeface="Arial" charset="0"/>
              </a:rPr>
              <a:t>调用递归出口子程序</a:t>
            </a:r>
            <a:r>
              <a:rPr lang="en-US" altLang="zh-CN" dirty="0">
                <a:latin typeface="Arial" charset="0"/>
              </a:rPr>
              <a:t>SCOUT</a:t>
            </a:r>
            <a:r>
              <a:rPr lang="zh-CN" altLang="en-US" dirty="0">
                <a:latin typeface="Arial" charset="0"/>
              </a:rPr>
              <a:t>，将返  </a:t>
            </a:r>
          </a:p>
          <a:p>
            <a:pPr algn="l">
              <a:defRPr/>
            </a:pPr>
            <a:r>
              <a:rPr lang="zh-CN" altLang="en-US" dirty="0">
                <a:latin typeface="Arial" charset="0"/>
              </a:rPr>
              <a:t>        回栈中返回地址</a:t>
            </a:r>
            <a:r>
              <a:rPr lang="en-US" altLang="zh-CN" dirty="0">
                <a:solidFill>
                  <a:srgbClr val="FF3399"/>
                </a:solidFill>
                <a:latin typeface="Arial" charset="0"/>
              </a:rPr>
              <a:t>P(C):7</a:t>
            </a:r>
            <a:r>
              <a:rPr lang="zh-CN" altLang="en-US" dirty="0">
                <a:latin typeface="Arial" charset="0"/>
              </a:rPr>
              <a:t>取出。</a:t>
            </a:r>
          </a:p>
          <a:p>
            <a:pPr algn="l">
              <a:defRPr/>
            </a:pPr>
            <a:endParaRPr lang="zh-CN" altLang="en-US" dirty="0">
              <a:solidFill>
                <a:srgbClr val="FF3399"/>
              </a:solidFill>
              <a:latin typeface="Arial" charset="0"/>
            </a:endParaRPr>
          </a:p>
          <a:p>
            <a:pPr algn="l">
              <a:defRPr/>
            </a:pPr>
            <a:endParaRPr lang="en-US" altLang="zh-CN" dirty="0">
              <a:solidFill>
                <a:srgbClr val="FF3399"/>
              </a:solidFill>
              <a:latin typeface="Arial" charset="0"/>
            </a:endParaRPr>
          </a:p>
        </p:txBody>
      </p:sp>
      <p:sp>
        <p:nvSpPr>
          <p:cNvPr id="215048" name="Rectangle 8"/>
          <p:cNvSpPr>
            <a:spLocks noChangeArrowheads="1"/>
          </p:cNvSpPr>
          <p:nvPr/>
        </p:nvSpPr>
        <p:spPr bwMode="auto">
          <a:xfrm>
            <a:off x="6203950" y="765176"/>
            <a:ext cx="22860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P(C)</a:t>
            </a:r>
          </a:p>
        </p:txBody>
      </p:sp>
      <p:sp>
        <p:nvSpPr>
          <p:cNvPr id="215049"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P(E):5</a:t>
            </a:r>
          </a:p>
          <a:p>
            <a:pPr>
              <a:defRPr/>
            </a:pPr>
            <a:endParaRPr lang="en-US" altLang="zh-CN">
              <a:latin typeface="Arial" charset="0"/>
            </a:endParaRPr>
          </a:p>
          <a:p>
            <a:pPr>
              <a:defRPr/>
            </a:pPr>
            <a:r>
              <a:rPr lang="en-US" altLang="zh-CN">
                <a:latin typeface="Arial" charset="0"/>
              </a:rPr>
              <a:t>P(B):10</a:t>
            </a:r>
          </a:p>
          <a:p>
            <a:pPr>
              <a:defRPr/>
            </a:pPr>
            <a:endParaRPr lang="en-US" altLang="zh-CN">
              <a:latin typeface="Arial" charset="0"/>
            </a:endParaRPr>
          </a:p>
          <a:p>
            <a:pPr>
              <a:defRPr/>
            </a:pPr>
            <a:r>
              <a:rPr lang="en-US" altLang="zh-CN">
                <a:latin typeface="Arial" charset="0"/>
              </a:rPr>
              <a:t>P(C):7</a:t>
            </a:r>
          </a:p>
          <a:p>
            <a:pPr>
              <a:defRPr/>
            </a:pPr>
            <a:endParaRPr lang="en-US" altLang="zh-CN">
              <a:latin typeface="Arial" charset="0"/>
            </a:endParaRPr>
          </a:p>
          <a:p>
            <a:pPr>
              <a:defRPr/>
            </a:pPr>
            <a:endParaRPr lang="en-US" altLang="zh-CN">
              <a:latin typeface="Arial" charset="0"/>
            </a:endParaRPr>
          </a:p>
        </p:txBody>
      </p:sp>
      <p:sp>
        <p:nvSpPr>
          <p:cNvPr id="215050"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5051"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5052"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5053" name="Text Box 13"/>
          <p:cNvSpPr txBox="1">
            <a:spLocks noChangeArrowheads="1"/>
          </p:cNvSpPr>
          <p:nvPr/>
        </p:nvSpPr>
        <p:spPr bwMode="auto">
          <a:xfrm>
            <a:off x="2387600" y="5373688"/>
            <a:ext cx="1081088"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15054"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5055"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5056"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72719" name="Group 17"/>
          <p:cNvGrpSpPr>
            <a:grpSpLocks/>
          </p:cNvGrpSpPr>
          <p:nvPr/>
        </p:nvGrpSpPr>
        <p:grpSpPr bwMode="auto">
          <a:xfrm>
            <a:off x="6419850" y="1089026"/>
            <a:ext cx="4032250" cy="4633913"/>
            <a:chOff x="2471" y="1282"/>
            <a:chExt cx="2540" cy="2919"/>
          </a:xfrm>
          <a:noFill/>
        </p:grpSpPr>
        <p:sp>
          <p:nvSpPr>
            <p:cNvPr id="72720" name="AutoShape 18"/>
            <p:cNvSpPr>
              <a:spLocks noChangeArrowheads="1"/>
            </p:cNvSpPr>
            <p:nvPr/>
          </p:nvSpPr>
          <p:spPr bwMode="auto">
            <a:xfrm>
              <a:off x="3787" y="1282"/>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15059" name="Rectangle 19"/>
            <p:cNvSpPr>
              <a:spLocks noChangeArrowheads="1"/>
            </p:cNvSpPr>
            <p:nvPr/>
          </p:nvSpPr>
          <p:spPr bwMode="auto">
            <a:xfrm>
              <a:off x="3515" y="1567"/>
              <a:ext cx="771"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15060" name="Line 20"/>
            <p:cNvSpPr>
              <a:spLocks noChangeShapeType="1"/>
            </p:cNvSpPr>
            <p:nvPr/>
          </p:nvSpPr>
          <p:spPr bwMode="auto">
            <a:xfrm>
              <a:off x="3878" y="181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5061" name="Text Box 21"/>
            <p:cNvSpPr txBox="1">
              <a:spLocks noChangeArrowheads="1"/>
            </p:cNvSpPr>
            <p:nvPr/>
          </p:nvSpPr>
          <p:spPr bwMode="auto">
            <a:xfrm>
              <a:off x="3515" y="197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ch=e?</a:t>
              </a:r>
            </a:p>
          </p:txBody>
        </p:sp>
        <p:sp>
          <p:nvSpPr>
            <p:cNvPr id="215062" name="Text Box 22"/>
            <p:cNvSpPr txBox="1">
              <a:spLocks noChangeArrowheads="1"/>
            </p:cNvSpPr>
            <p:nvPr/>
          </p:nvSpPr>
          <p:spPr bwMode="auto">
            <a:xfrm>
              <a:off x="3606" y="1323"/>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15063" name="Text Box 23"/>
            <p:cNvSpPr txBox="1">
              <a:spLocks noChangeArrowheads="1"/>
            </p:cNvSpPr>
            <p:nvPr/>
          </p:nvSpPr>
          <p:spPr bwMode="auto">
            <a:xfrm>
              <a:off x="3606" y="181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15064" name="Line 24"/>
            <p:cNvSpPr>
              <a:spLocks noChangeShapeType="1"/>
            </p:cNvSpPr>
            <p:nvPr/>
          </p:nvSpPr>
          <p:spPr bwMode="auto">
            <a:xfrm flipH="1">
              <a:off x="3379" y="2178"/>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5065" name="Rectangle 25"/>
            <p:cNvSpPr>
              <a:spLocks noChangeArrowheads="1"/>
            </p:cNvSpPr>
            <p:nvPr/>
          </p:nvSpPr>
          <p:spPr bwMode="auto">
            <a:xfrm>
              <a:off x="4240" y="2399"/>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5066" name="Line 26"/>
            <p:cNvSpPr>
              <a:spLocks noChangeShapeType="1"/>
            </p:cNvSpPr>
            <p:nvPr/>
          </p:nvSpPr>
          <p:spPr bwMode="auto">
            <a:xfrm>
              <a:off x="3923" y="2178"/>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5067" name="Line 27"/>
            <p:cNvSpPr>
              <a:spLocks noChangeShapeType="1"/>
            </p:cNvSpPr>
            <p:nvPr/>
          </p:nvSpPr>
          <p:spPr bwMode="auto">
            <a:xfrm>
              <a:off x="3878" y="3119"/>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5068" name="Rectangle 28"/>
            <p:cNvSpPr>
              <a:spLocks noChangeArrowheads="1"/>
            </p:cNvSpPr>
            <p:nvPr/>
          </p:nvSpPr>
          <p:spPr bwMode="auto">
            <a:xfrm>
              <a:off x="3515" y="3323"/>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15069" name="Line 29"/>
            <p:cNvSpPr>
              <a:spLocks noChangeShapeType="1"/>
            </p:cNvSpPr>
            <p:nvPr/>
          </p:nvSpPr>
          <p:spPr bwMode="auto">
            <a:xfrm flipH="1">
              <a:off x="2925" y="2625"/>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5070" name="Rectangle 30"/>
            <p:cNvSpPr>
              <a:spLocks noChangeArrowheads="1"/>
            </p:cNvSpPr>
            <p:nvPr/>
          </p:nvSpPr>
          <p:spPr bwMode="auto">
            <a:xfrm>
              <a:off x="2471" y="2824"/>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15071" name="Line 31"/>
            <p:cNvSpPr>
              <a:spLocks noChangeShapeType="1"/>
            </p:cNvSpPr>
            <p:nvPr/>
          </p:nvSpPr>
          <p:spPr bwMode="auto">
            <a:xfrm>
              <a:off x="4422" y="375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5072" name="Rectangle 32"/>
            <p:cNvSpPr>
              <a:spLocks noChangeArrowheads="1"/>
            </p:cNvSpPr>
            <p:nvPr/>
          </p:nvSpPr>
          <p:spPr bwMode="auto">
            <a:xfrm>
              <a:off x="4059" y="3957"/>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15073" name="Text Box 33"/>
            <p:cNvSpPr txBox="1">
              <a:spLocks noChangeArrowheads="1"/>
            </p:cNvSpPr>
            <p:nvPr/>
          </p:nvSpPr>
          <p:spPr bwMode="auto">
            <a:xfrm>
              <a:off x="3424" y="2094"/>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a:t>
              </a:r>
            </a:p>
          </p:txBody>
        </p:sp>
        <p:sp>
          <p:nvSpPr>
            <p:cNvPr id="215074" name="Text Box 34"/>
            <p:cNvSpPr txBox="1">
              <a:spLocks noChangeArrowheads="1"/>
            </p:cNvSpPr>
            <p:nvPr/>
          </p:nvSpPr>
          <p:spPr bwMode="auto">
            <a:xfrm>
              <a:off x="4195" y="2098"/>
              <a:ext cx="182" cy="250"/>
            </a:xfrm>
            <a:prstGeom prst="rect">
              <a:avLst/>
            </a:prstGeom>
            <a:grpFill/>
            <a:ln w="9525" algn="ctr">
              <a:noFill/>
              <a:miter lim="800000"/>
              <a:headEnd/>
              <a:tailEnd/>
            </a:ln>
            <a:effectLst/>
          </p:spPr>
          <p:txBody>
            <a:bodyPr>
              <a:spAutoFit/>
            </a:bodyPr>
            <a:lstStyle/>
            <a:p>
              <a:pPr>
                <a:spcBef>
                  <a:spcPct val="50000"/>
                </a:spcBef>
                <a:defRPr/>
              </a:pPr>
              <a:r>
                <a:rPr lang="zh-CN" altLang="en-US" sz="2000">
                  <a:latin typeface="Arial" charset="0"/>
                  <a:cs typeface="Arial" charset="0"/>
                </a:rPr>
                <a:t>＝</a:t>
              </a:r>
            </a:p>
          </p:txBody>
        </p:sp>
        <p:sp>
          <p:nvSpPr>
            <p:cNvPr id="215075" name="Text Box 35"/>
            <p:cNvSpPr txBox="1">
              <a:spLocks noChangeArrowheads="1"/>
            </p:cNvSpPr>
            <p:nvPr/>
          </p:nvSpPr>
          <p:spPr bwMode="auto">
            <a:xfrm>
              <a:off x="2924" y="2547"/>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15076" name="Text Box 36"/>
            <p:cNvSpPr txBox="1">
              <a:spLocks noChangeArrowheads="1"/>
            </p:cNvSpPr>
            <p:nvPr/>
          </p:nvSpPr>
          <p:spPr bwMode="auto">
            <a:xfrm>
              <a:off x="3605" y="223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15077" name="Text Box 37"/>
            <p:cNvSpPr txBox="1">
              <a:spLocks noChangeArrowheads="1"/>
            </p:cNvSpPr>
            <p:nvPr/>
          </p:nvSpPr>
          <p:spPr bwMode="auto">
            <a:xfrm>
              <a:off x="3560" y="264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15078" name="Text Box 38"/>
            <p:cNvSpPr txBox="1">
              <a:spLocks noChangeArrowheads="1"/>
            </p:cNvSpPr>
            <p:nvPr/>
          </p:nvSpPr>
          <p:spPr bwMode="auto">
            <a:xfrm>
              <a:off x="4467" y="21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15079" name="Text Box 39"/>
            <p:cNvSpPr txBox="1">
              <a:spLocks noChangeArrowheads="1"/>
            </p:cNvSpPr>
            <p:nvPr/>
          </p:nvSpPr>
          <p:spPr bwMode="auto">
            <a:xfrm>
              <a:off x="4105" y="3726"/>
              <a:ext cx="317"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solidFill>
                    <a:srgbClr val="FF3399"/>
                  </a:solidFill>
                </a:rPr>
                <a:t>7</a:t>
              </a:r>
            </a:p>
          </p:txBody>
        </p:sp>
        <p:sp>
          <p:nvSpPr>
            <p:cNvPr id="215080" name="Text Box 40"/>
            <p:cNvSpPr txBox="1">
              <a:spLocks noChangeArrowheads="1"/>
            </p:cNvSpPr>
            <p:nvPr/>
          </p:nvSpPr>
          <p:spPr bwMode="auto">
            <a:xfrm>
              <a:off x="3016" y="2392"/>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15081" name="Rectangle 41"/>
            <p:cNvSpPr>
              <a:spLocks noChangeArrowheads="1"/>
            </p:cNvSpPr>
            <p:nvPr/>
          </p:nvSpPr>
          <p:spPr bwMode="auto">
            <a:xfrm>
              <a:off x="3514" y="2852"/>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5082" name="Line 42"/>
            <p:cNvSpPr>
              <a:spLocks noChangeShapeType="1"/>
            </p:cNvSpPr>
            <p:nvPr/>
          </p:nvSpPr>
          <p:spPr bwMode="auto">
            <a:xfrm>
              <a:off x="3469" y="261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5083" name="Text Box 43"/>
            <p:cNvSpPr txBox="1">
              <a:spLocks noChangeArrowheads="1"/>
            </p:cNvSpPr>
            <p:nvPr/>
          </p:nvSpPr>
          <p:spPr bwMode="auto">
            <a:xfrm>
              <a:off x="3560"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15084" name="Text Box 44"/>
            <p:cNvSpPr txBox="1">
              <a:spLocks noChangeArrowheads="1"/>
            </p:cNvSpPr>
            <p:nvPr/>
          </p:nvSpPr>
          <p:spPr bwMode="auto">
            <a:xfrm>
              <a:off x="3605" y="25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15085" name="Line 45"/>
            <p:cNvSpPr>
              <a:spLocks noChangeShapeType="1"/>
            </p:cNvSpPr>
            <p:nvPr/>
          </p:nvSpPr>
          <p:spPr bwMode="auto">
            <a:xfrm>
              <a:off x="3877" y="3595"/>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5086" name="Line 46"/>
            <p:cNvSpPr>
              <a:spLocks noChangeShapeType="1"/>
            </p:cNvSpPr>
            <p:nvPr/>
          </p:nvSpPr>
          <p:spPr bwMode="auto">
            <a:xfrm>
              <a:off x="3877" y="3731"/>
              <a:ext cx="1044" cy="1"/>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5087" name="Line 47"/>
            <p:cNvSpPr>
              <a:spLocks noChangeShapeType="1"/>
            </p:cNvSpPr>
            <p:nvPr/>
          </p:nvSpPr>
          <p:spPr bwMode="auto">
            <a:xfrm>
              <a:off x="4921" y="2643"/>
              <a:ext cx="0" cy="1089"/>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grpSp>
      <p:sp>
        <p:nvSpPr>
          <p:cNvPr id="72754" name="Rectangle 50"/>
          <p:cNvSpPr>
            <a:spLocks noChangeArrowheads="1"/>
          </p:cNvSpPr>
          <p:nvPr/>
        </p:nvSpPr>
        <p:spPr bwMode="auto">
          <a:xfrm>
            <a:off x="4943475" y="441326"/>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38699748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80518C51-D86B-4CCA-A662-6A001174013C}" type="slidenum">
              <a:rPr lang="en-US" altLang="zh-CN"/>
              <a:pPr eaLnBrk="1" hangingPunct="1"/>
              <a:t>25</a:t>
            </a:fld>
            <a:endParaRPr lang="en-US" altLang="zh-CN"/>
          </a:p>
        </p:txBody>
      </p:sp>
      <p:grpSp>
        <p:nvGrpSpPr>
          <p:cNvPr id="73731" name="Group 2"/>
          <p:cNvGrpSpPr>
            <a:grpSpLocks/>
          </p:cNvGrpSpPr>
          <p:nvPr/>
        </p:nvGrpSpPr>
        <p:grpSpPr bwMode="auto">
          <a:xfrm>
            <a:off x="4008439" y="333376"/>
            <a:ext cx="503237" cy="1223963"/>
            <a:chOff x="159" y="981"/>
            <a:chExt cx="317" cy="771"/>
          </a:xfrm>
          <a:noFill/>
        </p:grpSpPr>
        <p:sp>
          <p:nvSpPr>
            <p:cNvPr id="214019"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14020"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4021"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14022"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14023" name="Rectangle 7"/>
          <p:cNvSpPr>
            <a:spLocks noChangeArrowheads="1"/>
          </p:cNvSpPr>
          <p:nvPr/>
        </p:nvSpPr>
        <p:spPr bwMode="auto">
          <a:xfrm>
            <a:off x="1847850" y="1773239"/>
            <a:ext cx="5126038" cy="1190625"/>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15</a:t>
            </a:r>
            <a:r>
              <a:rPr lang="zh-CN" altLang="en-US" dirty="0">
                <a:solidFill>
                  <a:srgbClr val="011893"/>
                </a:solidFill>
                <a:latin typeface="Arial" charset="0"/>
              </a:rPr>
              <a:t>）</a:t>
            </a:r>
            <a:r>
              <a:rPr lang="en-US" altLang="zh-CN" dirty="0">
                <a:latin typeface="Arial" charset="0"/>
              </a:rPr>
              <a:t>P(C)</a:t>
            </a:r>
            <a:r>
              <a:rPr lang="zh-CN" altLang="en-US" dirty="0">
                <a:latin typeface="Arial" charset="0"/>
              </a:rPr>
              <a:t>调用递归出口子程序</a:t>
            </a:r>
            <a:r>
              <a:rPr lang="en-US" altLang="zh-CN" dirty="0">
                <a:latin typeface="Arial" charset="0"/>
              </a:rPr>
              <a:t>SCOUT</a:t>
            </a:r>
            <a:r>
              <a:rPr lang="zh-CN" altLang="en-US" dirty="0">
                <a:latin typeface="Arial" charset="0"/>
              </a:rPr>
              <a:t>，将返回</a:t>
            </a:r>
          </a:p>
          <a:p>
            <a:pPr algn="l">
              <a:defRPr/>
            </a:pPr>
            <a:r>
              <a:rPr lang="zh-CN" altLang="en-US" dirty="0">
                <a:latin typeface="Arial" charset="0"/>
              </a:rPr>
              <a:t>      栈中返回地址</a:t>
            </a:r>
            <a:r>
              <a:rPr lang="en-US" altLang="zh-CN" dirty="0">
                <a:solidFill>
                  <a:srgbClr val="FF3399"/>
                </a:solidFill>
                <a:latin typeface="Arial" charset="0"/>
              </a:rPr>
              <a:t>P(C):7</a:t>
            </a:r>
            <a:r>
              <a:rPr lang="zh-CN" altLang="en-US" dirty="0">
                <a:latin typeface="Arial" charset="0"/>
              </a:rPr>
              <a:t>取出。</a:t>
            </a:r>
          </a:p>
          <a:p>
            <a:pPr algn="l">
              <a:defRPr/>
            </a:pPr>
            <a:endParaRPr lang="zh-CN" altLang="en-US" dirty="0">
              <a:latin typeface="Arial" charset="0"/>
            </a:endParaRPr>
          </a:p>
          <a:p>
            <a:pPr algn="l">
              <a:defRPr/>
            </a:pPr>
            <a:endParaRPr lang="en-US" altLang="zh-CN" dirty="0">
              <a:latin typeface="Arial" charset="0"/>
            </a:endParaRPr>
          </a:p>
        </p:txBody>
      </p:sp>
      <p:sp>
        <p:nvSpPr>
          <p:cNvPr id="214024" name="Rectangle 8"/>
          <p:cNvSpPr>
            <a:spLocks noChangeArrowheads="1"/>
          </p:cNvSpPr>
          <p:nvPr/>
        </p:nvSpPr>
        <p:spPr bwMode="auto">
          <a:xfrm>
            <a:off x="6705600" y="990601"/>
            <a:ext cx="15240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P(C)</a:t>
            </a:r>
          </a:p>
        </p:txBody>
      </p:sp>
      <p:sp>
        <p:nvSpPr>
          <p:cNvPr id="214025"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P(E):5</a:t>
            </a:r>
          </a:p>
          <a:p>
            <a:pPr>
              <a:defRPr/>
            </a:pPr>
            <a:endParaRPr lang="en-US" altLang="zh-CN">
              <a:latin typeface="Arial" charset="0"/>
            </a:endParaRPr>
          </a:p>
          <a:p>
            <a:pPr>
              <a:defRPr/>
            </a:pPr>
            <a:r>
              <a:rPr lang="en-US" altLang="zh-CN">
                <a:latin typeface="Arial" charset="0"/>
              </a:rPr>
              <a:t>P(B):10</a:t>
            </a: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p:txBody>
      </p:sp>
      <p:sp>
        <p:nvSpPr>
          <p:cNvPr id="214026"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4027"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4028"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4029" name="Text Box 13"/>
          <p:cNvSpPr txBox="1">
            <a:spLocks noChangeArrowheads="1"/>
          </p:cNvSpPr>
          <p:nvPr/>
        </p:nvSpPr>
        <p:spPr bwMode="auto">
          <a:xfrm>
            <a:off x="2459039" y="4868863"/>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14030"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4031"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4032"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73743" name="Group 17"/>
          <p:cNvGrpSpPr>
            <a:grpSpLocks/>
          </p:cNvGrpSpPr>
          <p:nvPr/>
        </p:nvGrpSpPr>
        <p:grpSpPr bwMode="auto">
          <a:xfrm>
            <a:off x="6419850" y="1089026"/>
            <a:ext cx="4032250" cy="4633913"/>
            <a:chOff x="2471" y="1282"/>
            <a:chExt cx="2540" cy="2919"/>
          </a:xfrm>
          <a:noFill/>
        </p:grpSpPr>
        <p:sp>
          <p:nvSpPr>
            <p:cNvPr id="73744" name="AutoShape 18"/>
            <p:cNvSpPr>
              <a:spLocks noChangeArrowheads="1"/>
            </p:cNvSpPr>
            <p:nvPr/>
          </p:nvSpPr>
          <p:spPr bwMode="auto">
            <a:xfrm>
              <a:off x="3787" y="1282"/>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14035" name="Rectangle 19"/>
            <p:cNvSpPr>
              <a:spLocks noChangeArrowheads="1"/>
            </p:cNvSpPr>
            <p:nvPr/>
          </p:nvSpPr>
          <p:spPr bwMode="auto">
            <a:xfrm>
              <a:off x="3515" y="1567"/>
              <a:ext cx="771"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14036" name="Line 20"/>
            <p:cNvSpPr>
              <a:spLocks noChangeShapeType="1"/>
            </p:cNvSpPr>
            <p:nvPr/>
          </p:nvSpPr>
          <p:spPr bwMode="auto">
            <a:xfrm>
              <a:off x="3878" y="181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4037" name="Text Box 21"/>
            <p:cNvSpPr txBox="1">
              <a:spLocks noChangeArrowheads="1"/>
            </p:cNvSpPr>
            <p:nvPr/>
          </p:nvSpPr>
          <p:spPr bwMode="auto">
            <a:xfrm>
              <a:off x="3515" y="197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ch=e?</a:t>
              </a:r>
            </a:p>
          </p:txBody>
        </p:sp>
        <p:sp>
          <p:nvSpPr>
            <p:cNvPr id="214038" name="Text Box 22"/>
            <p:cNvSpPr txBox="1">
              <a:spLocks noChangeArrowheads="1"/>
            </p:cNvSpPr>
            <p:nvPr/>
          </p:nvSpPr>
          <p:spPr bwMode="auto">
            <a:xfrm>
              <a:off x="3606" y="1323"/>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14039" name="Text Box 23"/>
            <p:cNvSpPr txBox="1">
              <a:spLocks noChangeArrowheads="1"/>
            </p:cNvSpPr>
            <p:nvPr/>
          </p:nvSpPr>
          <p:spPr bwMode="auto">
            <a:xfrm>
              <a:off x="3606" y="181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14040" name="Line 24"/>
            <p:cNvSpPr>
              <a:spLocks noChangeShapeType="1"/>
            </p:cNvSpPr>
            <p:nvPr/>
          </p:nvSpPr>
          <p:spPr bwMode="auto">
            <a:xfrm flipH="1">
              <a:off x="3379" y="2178"/>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4041" name="Rectangle 25"/>
            <p:cNvSpPr>
              <a:spLocks noChangeArrowheads="1"/>
            </p:cNvSpPr>
            <p:nvPr/>
          </p:nvSpPr>
          <p:spPr bwMode="auto">
            <a:xfrm>
              <a:off x="4240" y="2399"/>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4042" name="Line 26"/>
            <p:cNvSpPr>
              <a:spLocks noChangeShapeType="1"/>
            </p:cNvSpPr>
            <p:nvPr/>
          </p:nvSpPr>
          <p:spPr bwMode="auto">
            <a:xfrm>
              <a:off x="3923" y="2178"/>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4043" name="Line 27"/>
            <p:cNvSpPr>
              <a:spLocks noChangeShapeType="1"/>
            </p:cNvSpPr>
            <p:nvPr/>
          </p:nvSpPr>
          <p:spPr bwMode="auto">
            <a:xfrm>
              <a:off x="3878" y="3119"/>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4044" name="Rectangle 28"/>
            <p:cNvSpPr>
              <a:spLocks noChangeArrowheads="1"/>
            </p:cNvSpPr>
            <p:nvPr/>
          </p:nvSpPr>
          <p:spPr bwMode="auto">
            <a:xfrm>
              <a:off x="3515" y="3323"/>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14045" name="Line 29"/>
            <p:cNvSpPr>
              <a:spLocks noChangeShapeType="1"/>
            </p:cNvSpPr>
            <p:nvPr/>
          </p:nvSpPr>
          <p:spPr bwMode="auto">
            <a:xfrm flipH="1">
              <a:off x="2925" y="2625"/>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4046" name="Rectangle 30"/>
            <p:cNvSpPr>
              <a:spLocks noChangeArrowheads="1"/>
            </p:cNvSpPr>
            <p:nvPr/>
          </p:nvSpPr>
          <p:spPr bwMode="auto">
            <a:xfrm>
              <a:off x="2471" y="2824"/>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14047" name="Line 31"/>
            <p:cNvSpPr>
              <a:spLocks noChangeShapeType="1"/>
            </p:cNvSpPr>
            <p:nvPr/>
          </p:nvSpPr>
          <p:spPr bwMode="auto">
            <a:xfrm>
              <a:off x="4422" y="375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4048" name="Rectangle 32"/>
            <p:cNvSpPr>
              <a:spLocks noChangeArrowheads="1"/>
            </p:cNvSpPr>
            <p:nvPr/>
          </p:nvSpPr>
          <p:spPr bwMode="auto">
            <a:xfrm>
              <a:off x="4059" y="3957"/>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14049" name="Text Box 33"/>
            <p:cNvSpPr txBox="1">
              <a:spLocks noChangeArrowheads="1"/>
            </p:cNvSpPr>
            <p:nvPr/>
          </p:nvSpPr>
          <p:spPr bwMode="auto">
            <a:xfrm>
              <a:off x="3424" y="2094"/>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a:t>
              </a:r>
            </a:p>
          </p:txBody>
        </p:sp>
        <p:sp>
          <p:nvSpPr>
            <p:cNvPr id="214050" name="Text Box 34"/>
            <p:cNvSpPr txBox="1">
              <a:spLocks noChangeArrowheads="1"/>
            </p:cNvSpPr>
            <p:nvPr/>
          </p:nvSpPr>
          <p:spPr bwMode="auto">
            <a:xfrm>
              <a:off x="4195" y="2098"/>
              <a:ext cx="182" cy="250"/>
            </a:xfrm>
            <a:prstGeom prst="rect">
              <a:avLst/>
            </a:prstGeom>
            <a:grpFill/>
            <a:ln w="9525" algn="ctr">
              <a:noFill/>
              <a:miter lim="800000"/>
              <a:headEnd/>
              <a:tailEnd/>
            </a:ln>
            <a:effectLst/>
          </p:spPr>
          <p:txBody>
            <a:bodyPr>
              <a:spAutoFit/>
            </a:bodyPr>
            <a:lstStyle/>
            <a:p>
              <a:pPr>
                <a:spcBef>
                  <a:spcPct val="50000"/>
                </a:spcBef>
                <a:defRPr/>
              </a:pPr>
              <a:r>
                <a:rPr lang="zh-CN" altLang="en-US" sz="2000">
                  <a:latin typeface="Arial" charset="0"/>
                  <a:cs typeface="Arial" charset="0"/>
                </a:rPr>
                <a:t>＝</a:t>
              </a:r>
            </a:p>
          </p:txBody>
        </p:sp>
        <p:sp>
          <p:nvSpPr>
            <p:cNvPr id="214051" name="Text Box 35"/>
            <p:cNvSpPr txBox="1">
              <a:spLocks noChangeArrowheads="1"/>
            </p:cNvSpPr>
            <p:nvPr/>
          </p:nvSpPr>
          <p:spPr bwMode="auto">
            <a:xfrm>
              <a:off x="2924" y="2547"/>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14052" name="Text Box 36"/>
            <p:cNvSpPr txBox="1">
              <a:spLocks noChangeArrowheads="1"/>
            </p:cNvSpPr>
            <p:nvPr/>
          </p:nvSpPr>
          <p:spPr bwMode="auto">
            <a:xfrm>
              <a:off x="3605" y="223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14053" name="Text Box 37"/>
            <p:cNvSpPr txBox="1">
              <a:spLocks noChangeArrowheads="1"/>
            </p:cNvSpPr>
            <p:nvPr/>
          </p:nvSpPr>
          <p:spPr bwMode="auto">
            <a:xfrm>
              <a:off x="3560" y="264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14054" name="Text Box 38"/>
            <p:cNvSpPr txBox="1">
              <a:spLocks noChangeArrowheads="1"/>
            </p:cNvSpPr>
            <p:nvPr/>
          </p:nvSpPr>
          <p:spPr bwMode="auto">
            <a:xfrm>
              <a:off x="4467" y="21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14055" name="Text Box 39"/>
            <p:cNvSpPr txBox="1">
              <a:spLocks noChangeArrowheads="1"/>
            </p:cNvSpPr>
            <p:nvPr/>
          </p:nvSpPr>
          <p:spPr bwMode="auto">
            <a:xfrm>
              <a:off x="4105" y="3726"/>
              <a:ext cx="317"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14056" name="Text Box 40"/>
            <p:cNvSpPr txBox="1">
              <a:spLocks noChangeArrowheads="1"/>
            </p:cNvSpPr>
            <p:nvPr/>
          </p:nvSpPr>
          <p:spPr bwMode="auto">
            <a:xfrm>
              <a:off x="3016" y="2392"/>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14057" name="Rectangle 41"/>
            <p:cNvSpPr>
              <a:spLocks noChangeArrowheads="1"/>
            </p:cNvSpPr>
            <p:nvPr/>
          </p:nvSpPr>
          <p:spPr bwMode="auto">
            <a:xfrm>
              <a:off x="3514" y="2852"/>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4058" name="Line 42"/>
            <p:cNvSpPr>
              <a:spLocks noChangeShapeType="1"/>
            </p:cNvSpPr>
            <p:nvPr/>
          </p:nvSpPr>
          <p:spPr bwMode="auto">
            <a:xfrm>
              <a:off x="3469" y="261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4059" name="Text Box 43"/>
            <p:cNvSpPr txBox="1">
              <a:spLocks noChangeArrowheads="1"/>
            </p:cNvSpPr>
            <p:nvPr/>
          </p:nvSpPr>
          <p:spPr bwMode="auto">
            <a:xfrm>
              <a:off x="3560"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14060" name="Text Box 44"/>
            <p:cNvSpPr txBox="1">
              <a:spLocks noChangeArrowheads="1"/>
            </p:cNvSpPr>
            <p:nvPr/>
          </p:nvSpPr>
          <p:spPr bwMode="auto">
            <a:xfrm>
              <a:off x="3605" y="25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14061" name="Line 45"/>
            <p:cNvSpPr>
              <a:spLocks noChangeShapeType="1"/>
            </p:cNvSpPr>
            <p:nvPr/>
          </p:nvSpPr>
          <p:spPr bwMode="auto">
            <a:xfrm>
              <a:off x="3877" y="3595"/>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4062" name="Line 46"/>
            <p:cNvSpPr>
              <a:spLocks noChangeShapeType="1"/>
            </p:cNvSpPr>
            <p:nvPr/>
          </p:nvSpPr>
          <p:spPr bwMode="auto">
            <a:xfrm>
              <a:off x="3877" y="3731"/>
              <a:ext cx="1044" cy="1"/>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4063" name="Line 47"/>
            <p:cNvSpPr>
              <a:spLocks noChangeShapeType="1"/>
            </p:cNvSpPr>
            <p:nvPr/>
          </p:nvSpPr>
          <p:spPr bwMode="auto">
            <a:xfrm>
              <a:off x="4921" y="2643"/>
              <a:ext cx="0" cy="1089"/>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grpSp>
      <p:sp>
        <p:nvSpPr>
          <p:cNvPr id="73778" name="Rectangle 50"/>
          <p:cNvSpPr>
            <a:spLocks noChangeArrowheads="1"/>
          </p:cNvSpPr>
          <p:nvPr/>
        </p:nvSpPr>
        <p:spPr bwMode="auto">
          <a:xfrm>
            <a:off x="4835525"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35891529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F2651DD1-2B38-4296-BE1A-FF47885E0B31}" type="slidenum">
              <a:rPr lang="en-US" altLang="zh-CN"/>
              <a:pPr eaLnBrk="1" hangingPunct="1"/>
              <a:t>26</a:t>
            </a:fld>
            <a:endParaRPr lang="en-US" altLang="zh-CN"/>
          </a:p>
        </p:txBody>
      </p:sp>
      <p:grpSp>
        <p:nvGrpSpPr>
          <p:cNvPr id="74755" name="Group 2"/>
          <p:cNvGrpSpPr>
            <a:grpSpLocks/>
          </p:cNvGrpSpPr>
          <p:nvPr/>
        </p:nvGrpSpPr>
        <p:grpSpPr bwMode="auto">
          <a:xfrm>
            <a:off x="4008439" y="333376"/>
            <a:ext cx="503237" cy="1223963"/>
            <a:chOff x="159" y="981"/>
            <a:chExt cx="317" cy="771"/>
          </a:xfrm>
          <a:noFill/>
        </p:grpSpPr>
        <p:sp>
          <p:nvSpPr>
            <p:cNvPr id="216067"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16068"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6069"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16070"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16071" name="Rectangle 7"/>
          <p:cNvSpPr>
            <a:spLocks noChangeArrowheads="1"/>
          </p:cNvSpPr>
          <p:nvPr/>
        </p:nvSpPr>
        <p:spPr bwMode="auto">
          <a:xfrm>
            <a:off x="1847850" y="1773239"/>
            <a:ext cx="5126038" cy="1190625"/>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16</a:t>
            </a:r>
            <a:r>
              <a:rPr lang="zh-CN" altLang="en-US" dirty="0">
                <a:solidFill>
                  <a:srgbClr val="011893"/>
                </a:solidFill>
                <a:latin typeface="Arial" charset="0"/>
              </a:rPr>
              <a:t>）</a:t>
            </a:r>
            <a:r>
              <a:rPr lang="en-US" altLang="zh-CN" dirty="0">
                <a:latin typeface="Arial" charset="0"/>
              </a:rPr>
              <a:t>P(C)</a:t>
            </a:r>
            <a:r>
              <a:rPr lang="zh-CN" altLang="en-US" dirty="0">
                <a:latin typeface="Arial" charset="0"/>
              </a:rPr>
              <a:t>执行</a:t>
            </a:r>
            <a:r>
              <a:rPr lang="en-US" altLang="zh-CN" dirty="0">
                <a:latin typeface="Arial" charset="0"/>
              </a:rPr>
              <a:t>P(C):7</a:t>
            </a:r>
            <a:r>
              <a:rPr lang="zh-CN" altLang="en-US" dirty="0">
                <a:latin typeface="Arial" charset="0"/>
              </a:rPr>
              <a:t>，即</a:t>
            </a:r>
            <a:r>
              <a:rPr lang="en-US" altLang="zh-CN" dirty="0">
                <a:latin typeface="Arial" charset="0"/>
              </a:rPr>
              <a:t>P(C)</a:t>
            </a:r>
            <a:r>
              <a:rPr lang="zh-CN" altLang="en-US" dirty="0">
                <a:latin typeface="Arial" charset="0"/>
              </a:rPr>
              <a:t>调用递归出口子程序</a:t>
            </a:r>
            <a:r>
              <a:rPr lang="en-US" altLang="zh-CN" dirty="0">
                <a:latin typeface="Arial" charset="0"/>
              </a:rPr>
              <a:t>SCOUT</a:t>
            </a:r>
            <a:r>
              <a:rPr lang="zh-CN" altLang="en-US" dirty="0">
                <a:latin typeface="Arial" charset="0"/>
              </a:rPr>
              <a:t>，将返回栈中返回地址</a:t>
            </a:r>
            <a:r>
              <a:rPr lang="en-US" altLang="zh-CN" dirty="0">
                <a:solidFill>
                  <a:srgbClr val="FF3399"/>
                </a:solidFill>
                <a:latin typeface="Arial" charset="0"/>
              </a:rPr>
              <a:t>P(B):10</a:t>
            </a:r>
            <a:r>
              <a:rPr lang="zh-CN" altLang="en-US" dirty="0">
                <a:latin typeface="Arial" charset="0"/>
              </a:rPr>
              <a:t>取出。</a:t>
            </a:r>
          </a:p>
          <a:p>
            <a:pPr algn="l">
              <a:defRPr/>
            </a:pPr>
            <a:endParaRPr lang="zh-CN" altLang="en-US" dirty="0">
              <a:latin typeface="Arial" charset="0"/>
            </a:endParaRPr>
          </a:p>
          <a:p>
            <a:pPr algn="l">
              <a:defRPr/>
            </a:pPr>
            <a:endParaRPr lang="en-US" altLang="zh-CN" dirty="0">
              <a:latin typeface="Arial" charset="0"/>
            </a:endParaRPr>
          </a:p>
        </p:txBody>
      </p:sp>
      <p:sp>
        <p:nvSpPr>
          <p:cNvPr id="216072" name="Rectangle 8"/>
          <p:cNvSpPr>
            <a:spLocks noChangeArrowheads="1"/>
          </p:cNvSpPr>
          <p:nvPr/>
        </p:nvSpPr>
        <p:spPr bwMode="auto">
          <a:xfrm>
            <a:off x="6248400" y="914401"/>
            <a:ext cx="22860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P(C)</a:t>
            </a:r>
          </a:p>
        </p:txBody>
      </p:sp>
      <p:sp>
        <p:nvSpPr>
          <p:cNvPr id="216073"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P(E):5</a:t>
            </a:r>
          </a:p>
          <a:p>
            <a:pPr>
              <a:defRPr/>
            </a:pPr>
            <a:endParaRPr lang="en-US" altLang="zh-CN">
              <a:latin typeface="Arial" charset="0"/>
            </a:endParaRPr>
          </a:p>
          <a:p>
            <a:pPr>
              <a:defRPr/>
            </a:pPr>
            <a:r>
              <a:rPr lang="en-US" altLang="zh-CN">
                <a:latin typeface="Arial" charset="0"/>
              </a:rPr>
              <a:t>P(B):10</a:t>
            </a: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p:txBody>
      </p:sp>
      <p:sp>
        <p:nvSpPr>
          <p:cNvPr id="216074"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6075"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6076"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6077" name="Text Box 13"/>
          <p:cNvSpPr txBox="1">
            <a:spLocks noChangeArrowheads="1"/>
          </p:cNvSpPr>
          <p:nvPr/>
        </p:nvSpPr>
        <p:spPr bwMode="auto">
          <a:xfrm>
            <a:off x="2459039" y="4868863"/>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16078"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6079"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6080"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74767" name="Group 17"/>
          <p:cNvGrpSpPr>
            <a:grpSpLocks/>
          </p:cNvGrpSpPr>
          <p:nvPr/>
        </p:nvGrpSpPr>
        <p:grpSpPr bwMode="auto">
          <a:xfrm>
            <a:off x="6419850" y="1089026"/>
            <a:ext cx="4032250" cy="4633913"/>
            <a:chOff x="2471" y="1282"/>
            <a:chExt cx="2540" cy="2919"/>
          </a:xfrm>
          <a:noFill/>
        </p:grpSpPr>
        <p:sp>
          <p:nvSpPr>
            <p:cNvPr id="74768" name="AutoShape 18"/>
            <p:cNvSpPr>
              <a:spLocks noChangeArrowheads="1"/>
            </p:cNvSpPr>
            <p:nvPr/>
          </p:nvSpPr>
          <p:spPr bwMode="auto">
            <a:xfrm>
              <a:off x="3787" y="1282"/>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16083" name="Rectangle 19"/>
            <p:cNvSpPr>
              <a:spLocks noChangeArrowheads="1"/>
            </p:cNvSpPr>
            <p:nvPr/>
          </p:nvSpPr>
          <p:spPr bwMode="auto">
            <a:xfrm>
              <a:off x="3515" y="1567"/>
              <a:ext cx="771"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16084" name="Line 20"/>
            <p:cNvSpPr>
              <a:spLocks noChangeShapeType="1"/>
            </p:cNvSpPr>
            <p:nvPr/>
          </p:nvSpPr>
          <p:spPr bwMode="auto">
            <a:xfrm>
              <a:off x="3878" y="181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6085" name="Text Box 21"/>
            <p:cNvSpPr txBox="1">
              <a:spLocks noChangeArrowheads="1"/>
            </p:cNvSpPr>
            <p:nvPr/>
          </p:nvSpPr>
          <p:spPr bwMode="auto">
            <a:xfrm>
              <a:off x="3515" y="197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ch=e?</a:t>
              </a:r>
            </a:p>
          </p:txBody>
        </p:sp>
        <p:sp>
          <p:nvSpPr>
            <p:cNvPr id="216086" name="Text Box 22"/>
            <p:cNvSpPr txBox="1">
              <a:spLocks noChangeArrowheads="1"/>
            </p:cNvSpPr>
            <p:nvPr/>
          </p:nvSpPr>
          <p:spPr bwMode="auto">
            <a:xfrm>
              <a:off x="3606" y="1323"/>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16087" name="Text Box 23"/>
            <p:cNvSpPr txBox="1">
              <a:spLocks noChangeArrowheads="1"/>
            </p:cNvSpPr>
            <p:nvPr/>
          </p:nvSpPr>
          <p:spPr bwMode="auto">
            <a:xfrm>
              <a:off x="3606" y="181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16088" name="Line 24"/>
            <p:cNvSpPr>
              <a:spLocks noChangeShapeType="1"/>
            </p:cNvSpPr>
            <p:nvPr/>
          </p:nvSpPr>
          <p:spPr bwMode="auto">
            <a:xfrm flipH="1">
              <a:off x="3379" y="2178"/>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6089" name="Rectangle 25"/>
            <p:cNvSpPr>
              <a:spLocks noChangeArrowheads="1"/>
            </p:cNvSpPr>
            <p:nvPr/>
          </p:nvSpPr>
          <p:spPr bwMode="auto">
            <a:xfrm>
              <a:off x="4240" y="2399"/>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6090" name="Line 26"/>
            <p:cNvSpPr>
              <a:spLocks noChangeShapeType="1"/>
            </p:cNvSpPr>
            <p:nvPr/>
          </p:nvSpPr>
          <p:spPr bwMode="auto">
            <a:xfrm>
              <a:off x="3923" y="2178"/>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6091" name="Line 27"/>
            <p:cNvSpPr>
              <a:spLocks noChangeShapeType="1"/>
            </p:cNvSpPr>
            <p:nvPr/>
          </p:nvSpPr>
          <p:spPr bwMode="auto">
            <a:xfrm>
              <a:off x="3878" y="3119"/>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6092" name="Rectangle 28"/>
            <p:cNvSpPr>
              <a:spLocks noChangeArrowheads="1"/>
            </p:cNvSpPr>
            <p:nvPr/>
          </p:nvSpPr>
          <p:spPr bwMode="auto">
            <a:xfrm>
              <a:off x="3515" y="3323"/>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16093" name="Line 29"/>
            <p:cNvSpPr>
              <a:spLocks noChangeShapeType="1"/>
            </p:cNvSpPr>
            <p:nvPr/>
          </p:nvSpPr>
          <p:spPr bwMode="auto">
            <a:xfrm flipH="1">
              <a:off x="2925" y="2625"/>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6094" name="Rectangle 30"/>
            <p:cNvSpPr>
              <a:spLocks noChangeArrowheads="1"/>
            </p:cNvSpPr>
            <p:nvPr/>
          </p:nvSpPr>
          <p:spPr bwMode="auto">
            <a:xfrm>
              <a:off x="2471" y="2824"/>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16095" name="Line 31"/>
            <p:cNvSpPr>
              <a:spLocks noChangeShapeType="1"/>
            </p:cNvSpPr>
            <p:nvPr/>
          </p:nvSpPr>
          <p:spPr bwMode="auto">
            <a:xfrm>
              <a:off x="4422" y="375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6096" name="Rectangle 32"/>
            <p:cNvSpPr>
              <a:spLocks noChangeArrowheads="1"/>
            </p:cNvSpPr>
            <p:nvPr/>
          </p:nvSpPr>
          <p:spPr bwMode="auto">
            <a:xfrm>
              <a:off x="4059" y="3957"/>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16097" name="Text Box 33"/>
            <p:cNvSpPr txBox="1">
              <a:spLocks noChangeArrowheads="1"/>
            </p:cNvSpPr>
            <p:nvPr/>
          </p:nvSpPr>
          <p:spPr bwMode="auto">
            <a:xfrm>
              <a:off x="3424" y="2094"/>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a:t>
              </a:r>
            </a:p>
          </p:txBody>
        </p:sp>
        <p:sp>
          <p:nvSpPr>
            <p:cNvPr id="216098" name="Text Box 34"/>
            <p:cNvSpPr txBox="1">
              <a:spLocks noChangeArrowheads="1"/>
            </p:cNvSpPr>
            <p:nvPr/>
          </p:nvSpPr>
          <p:spPr bwMode="auto">
            <a:xfrm>
              <a:off x="4195" y="2098"/>
              <a:ext cx="182" cy="250"/>
            </a:xfrm>
            <a:prstGeom prst="rect">
              <a:avLst/>
            </a:prstGeom>
            <a:grpFill/>
            <a:ln w="9525" algn="ctr">
              <a:noFill/>
              <a:miter lim="800000"/>
              <a:headEnd/>
              <a:tailEnd/>
            </a:ln>
            <a:effectLst/>
          </p:spPr>
          <p:txBody>
            <a:bodyPr>
              <a:spAutoFit/>
            </a:bodyPr>
            <a:lstStyle/>
            <a:p>
              <a:pPr>
                <a:spcBef>
                  <a:spcPct val="50000"/>
                </a:spcBef>
                <a:defRPr/>
              </a:pPr>
              <a:r>
                <a:rPr lang="zh-CN" altLang="en-US" sz="2000">
                  <a:latin typeface="Arial" charset="0"/>
                  <a:cs typeface="Arial" charset="0"/>
                </a:rPr>
                <a:t>＝</a:t>
              </a:r>
            </a:p>
          </p:txBody>
        </p:sp>
        <p:sp>
          <p:nvSpPr>
            <p:cNvPr id="216099" name="Text Box 35"/>
            <p:cNvSpPr txBox="1">
              <a:spLocks noChangeArrowheads="1"/>
            </p:cNvSpPr>
            <p:nvPr/>
          </p:nvSpPr>
          <p:spPr bwMode="auto">
            <a:xfrm>
              <a:off x="2924" y="2547"/>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16100" name="Text Box 36"/>
            <p:cNvSpPr txBox="1">
              <a:spLocks noChangeArrowheads="1"/>
            </p:cNvSpPr>
            <p:nvPr/>
          </p:nvSpPr>
          <p:spPr bwMode="auto">
            <a:xfrm>
              <a:off x="3605" y="223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16101" name="Text Box 37"/>
            <p:cNvSpPr txBox="1">
              <a:spLocks noChangeArrowheads="1"/>
            </p:cNvSpPr>
            <p:nvPr/>
          </p:nvSpPr>
          <p:spPr bwMode="auto">
            <a:xfrm>
              <a:off x="3560" y="264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16102" name="Text Box 38"/>
            <p:cNvSpPr txBox="1">
              <a:spLocks noChangeArrowheads="1"/>
            </p:cNvSpPr>
            <p:nvPr/>
          </p:nvSpPr>
          <p:spPr bwMode="auto">
            <a:xfrm>
              <a:off x="4467" y="21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16103" name="Text Box 39"/>
            <p:cNvSpPr txBox="1">
              <a:spLocks noChangeArrowheads="1"/>
            </p:cNvSpPr>
            <p:nvPr/>
          </p:nvSpPr>
          <p:spPr bwMode="auto">
            <a:xfrm>
              <a:off x="4105" y="3726"/>
              <a:ext cx="317"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16104" name="Text Box 40"/>
            <p:cNvSpPr txBox="1">
              <a:spLocks noChangeArrowheads="1"/>
            </p:cNvSpPr>
            <p:nvPr/>
          </p:nvSpPr>
          <p:spPr bwMode="auto">
            <a:xfrm>
              <a:off x="3016" y="2392"/>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16105" name="Rectangle 41"/>
            <p:cNvSpPr>
              <a:spLocks noChangeArrowheads="1"/>
            </p:cNvSpPr>
            <p:nvPr/>
          </p:nvSpPr>
          <p:spPr bwMode="auto">
            <a:xfrm>
              <a:off x="3514" y="2852"/>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6106" name="Line 42"/>
            <p:cNvSpPr>
              <a:spLocks noChangeShapeType="1"/>
            </p:cNvSpPr>
            <p:nvPr/>
          </p:nvSpPr>
          <p:spPr bwMode="auto">
            <a:xfrm>
              <a:off x="3469" y="261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6107" name="Text Box 43"/>
            <p:cNvSpPr txBox="1">
              <a:spLocks noChangeArrowheads="1"/>
            </p:cNvSpPr>
            <p:nvPr/>
          </p:nvSpPr>
          <p:spPr bwMode="auto">
            <a:xfrm>
              <a:off x="3560"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16108" name="Text Box 44"/>
            <p:cNvSpPr txBox="1">
              <a:spLocks noChangeArrowheads="1"/>
            </p:cNvSpPr>
            <p:nvPr/>
          </p:nvSpPr>
          <p:spPr bwMode="auto">
            <a:xfrm>
              <a:off x="3605" y="25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16109" name="Line 45"/>
            <p:cNvSpPr>
              <a:spLocks noChangeShapeType="1"/>
            </p:cNvSpPr>
            <p:nvPr/>
          </p:nvSpPr>
          <p:spPr bwMode="auto">
            <a:xfrm>
              <a:off x="3877" y="3595"/>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6110" name="Line 46"/>
            <p:cNvSpPr>
              <a:spLocks noChangeShapeType="1"/>
            </p:cNvSpPr>
            <p:nvPr/>
          </p:nvSpPr>
          <p:spPr bwMode="auto">
            <a:xfrm>
              <a:off x="3877" y="3731"/>
              <a:ext cx="1044" cy="1"/>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6111" name="Line 47"/>
            <p:cNvSpPr>
              <a:spLocks noChangeShapeType="1"/>
            </p:cNvSpPr>
            <p:nvPr/>
          </p:nvSpPr>
          <p:spPr bwMode="auto">
            <a:xfrm>
              <a:off x="4921" y="2643"/>
              <a:ext cx="0" cy="1089"/>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grpSp>
      <p:sp>
        <p:nvSpPr>
          <p:cNvPr id="74802" name="Rectangle 50"/>
          <p:cNvSpPr>
            <a:spLocks noChangeArrowheads="1"/>
          </p:cNvSpPr>
          <p:nvPr/>
        </p:nvSpPr>
        <p:spPr bwMode="auto">
          <a:xfrm>
            <a:off x="4979988" y="333376"/>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16327361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F4E308E3-FF2D-438D-8D00-1556B512A36A}" type="slidenum">
              <a:rPr lang="en-US" altLang="zh-CN"/>
              <a:pPr eaLnBrk="1" hangingPunct="1"/>
              <a:t>27</a:t>
            </a:fld>
            <a:endParaRPr lang="en-US" altLang="zh-CN"/>
          </a:p>
        </p:txBody>
      </p:sp>
      <p:grpSp>
        <p:nvGrpSpPr>
          <p:cNvPr id="75779" name="Group 2"/>
          <p:cNvGrpSpPr>
            <a:grpSpLocks/>
          </p:cNvGrpSpPr>
          <p:nvPr/>
        </p:nvGrpSpPr>
        <p:grpSpPr bwMode="auto">
          <a:xfrm>
            <a:off x="4008439" y="333376"/>
            <a:ext cx="503237" cy="1223963"/>
            <a:chOff x="159" y="981"/>
            <a:chExt cx="317" cy="771"/>
          </a:xfrm>
          <a:noFill/>
        </p:grpSpPr>
        <p:sp>
          <p:nvSpPr>
            <p:cNvPr id="231427"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31428"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1429"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31430"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31431" name="Rectangle 7"/>
          <p:cNvSpPr>
            <a:spLocks noChangeArrowheads="1"/>
          </p:cNvSpPr>
          <p:nvPr/>
        </p:nvSpPr>
        <p:spPr bwMode="auto">
          <a:xfrm>
            <a:off x="1847850" y="1773238"/>
            <a:ext cx="5126038" cy="1465262"/>
          </a:xfrm>
          <a:prstGeom prst="rect">
            <a:avLst/>
          </a:prstGeom>
          <a:noFill/>
          <a:ln w="9525" algn="ctr">
            <a:noFill/>
            <a:miter lim="800000"/>
            <a:headEnd/>
            <a:tailEnd/>
          </a:ln>
          <a:effectLst/>
        </p:spPr>
        <p:txBody>
          <a:bodyPr>
            <a:spAutoFit/>
          </a:bodyPr>
          <a:lstStyle/>
          <a:p>
            <a:pPr algn="l">
              <a:defRPr/>
            </a:pPr>
            <a:r>
              <a:rPr lang="en-US" altLang="zh-CN" dirty="0">
                <a:solidFill>
                  <a:srgbClr val="FFC000"/>
                </a:solidFill>
                <a:latin typeface="Arial" charset="0"/>
              </a:rPr>
              <a:t>  </a:t>
            </a:r>
            <a:r>
              <a:rPr lang="en-US" altLang="zh-CN" dirty="0">
                <a:solidFill>
                  <a:srgbClr val="011893"/>
                </a:solidFill>
                <a:latin typeface="Arial" charset="0"/>
              </a:rPr>
              <a:t>17</a:t>
            </a:r>
            <a:r>
              <a:rPr lang="zh-CN" altLang="en-US" dirty="0">
                <a:solidFill>
                  <a:srgbClr val="011893"/>
                </a:solidFill>
                <a:latin typeface="Arial" charset="0"/>
              </a:rPr>
              <a:t>）</a:t>
            </a:r>
            <a:r>
              <a:rPr lang="en-US" altLang="zh-CN" dirty="0">
                <a:latin typeface="Arial" charset="0"/>
              </a:rPr>
              <a:t>P(C)</a:t>
            </a:r>
            <a:r>
              <a:rPr lang="zh-CN" altLang="en-US" dirty="0">
                <a:latin typeface="Arial" charset="0"/>
              </a:rPr>
              <a:t>执行</a:t>
            </a:r>
            <a:r>
              <a:rPr lang="en-US" altLang="zh-CN" dirty="0">
                <a:latin typeface="Arial" charset="0"/>
              </a:rPr>
              <a:t>P(C):7</a:t>
            </a:r>
            <a:r>
              <a:rPr lang="zh-CN" altLang="en-US" dirty="0">
                <a:latin typeface="Arial" charset="0"/>
              </a:rPr>
              <a:t>，即</a:t>
            </a:r>
            <a:r>
              <a:rPr lang="en-US" altLang="zh-CN" dirty="0">
                <a:latin typeface="Arial" charset="0"/>
              </a:rPr>
              <a:t>P(C)</a:t>
            </a:r>
            <a:r>
              <a:rPr lang="zh-CN" altLang="en-US" dirty="0">
                <a:latin typeface="Arial" charset="0"/>
              </a:rPr>
              <a:t>调用递归出口子  </a:t>
            </a:r>
          </a:p>
          <a:p>
            <a:pPr algn="l">
              <a:defRPr/>
            </a:pPr>
            <a:r>
              <a:rPr lang="zh-CN" altLang="en-US" dirty="0">
                <a:latin typeface="Arial" charset="0"/>
              </a:rPr>
              <a:t>     程序</a:t>
            </a:r>
            <a:r>
              <a:rPr lang="en-US" altLang="zh-CN" dirty="0">
                <a:latin typeface="Arial" charset="0"/>
              </a:rPr>
              <a:t>SCOUT</a:t>
            </a:r>
            <a:r>
              <a:rPr lang="zh-CN" altLang="en-US" dirty="0">
                <a:latin typeface="Arial" charset="0"/>
              </a:rPr>
              <a:t>，将返回栈中返回地址</a:t>
            </a:r>
            <a:r>
              <a:rPr lang="en-US" altLang="zh-CN" dirty="0">
                <a:solidFill>
                  <a:srgbClr val="FF3399"/>
                </a:solidFill>
                <a:latin typeface="Arial" charset="0"/>
              </a:rPr>
              <a:t>P(B):10</a:t>
            </a:r>
            <a:r>
              <a:rPr lang="zh-CN" altLang="en-US" dirty="0">
                <a:latin typeface="Arial" charset="0"/>
              </a:rPr>
              <a:t>取     </a:t>
            </a:r>
          </a:p>
          <a:p>
            <a:pPr algn="l">
              <a:defRPr/>
            </a:pPr>
            <a:r>
              <a:rPr lang="zh-CN" altLang="en-US" dirty="0">
                <a:latin typeface="Arial" charset="0"/>
              </a:rPr>
              <a:t>    出。</a:t>
            </a:r>
          </a:p>
          <a:p>
            <a:pPr algn="l">
              <a:defRPr/>
            </a:pPr>
            <a:endParaRPr lang="zh-CN" altLang="en-US" dirty="0">
              <a:latin typeface="Arial" charset="0"/>
            </a:endParaRPr>
          </a:p>
          <a:p>
            <a:pPr algn="l">
              <a:defRPr/>
            </a:pPr>
            <a:endParaRPr lang="en-US" altLang="zh-CN" dirty="0">
              <a:latin typeface="Arial" charset="0"/>
            </a:endParaRPr>
          </a:p>
        </p:txBody>
      </p:sp>
      <p:sp>
        <p:nvSpPr>
          <p:cNvPr id="231432" name="Rectangle 8"/>
          <p:cNvSpPr>
            <a:spLocks noChangeArrowheads="1"/>
          </p:cNvSpPr>
          <p:nvPr/>
        </p:nvSpPr>
        <p:spPr bwMode="auto">
          <a:xfrm>
            <a:off x="6934200" y="838201"/>
            <a:ext cx="17526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P(C)</a:t>
            </a:r>
          </a:p>
        </p:txBody>
      </p:sp>
      <p:sp>
        <p:nvSpPr>
          <p:cNvPr id="231433"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P(E):5</a:t>
            </a: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p:txBody>
      </p:sp>
      <p:sp>
        <p:nvSpPr>
          <p:cNvPr id="231434"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31435"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31436"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1437" name="Text Box 13"/>
          <p:cNvSpPr txBox="1">
            <a:spLocks noChangeArrowheads="1"/>
          </p:cNvSpPr>
          <p:nvPr/>
        </p:nvSpPr>
        <p:spPr bwMode="auto">
          <a:xfrm>
            <a:off x="2459039" y="4267201"/>
            <a:ext cx="1081087" cy="366713"/>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31438"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1439"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1440"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75791" name="Group 17"/>
          <p:cNvGrpSpPr>
            <a:grpSpLocks/>
          </p:cNvGrpSpPr>
          <p:nvPr/>
        </p:nvGrpSpPr>
        <p:grpSpPr bwMode="auto">
          <a:xfrm>
            <a:off x="6419850" y="1089026"/>
            <a:ext cx="4032250" cy="4633913"/>
            <a:chOff x="2471" y="1282"/>
            <a:chExt cx="2540" cy="2919"/>
          </a:xfrm>
          <a:noFill/>
        </p:grpSpPr>
        <p:sp>
          <p:nvSpPr>
            <p:cNvPr id="75792" name="AutoShape 18"/>
            <p:cNvSpPr>
              <a:spLocks noChangeArrowheads="1"/>
            </p:cNvSpPr>
            <p:nvPr/>
          </p:nvSpPr>
          <p:spPr bwMode="auto">
            <a:xfrm>
              <a:off x="3787" y="1282"/>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31443" name="Rectangle 19"/>
            <p:cNvSpPr>
              <a:spLocks noChangeArrowheads="1"/>
            </p:cNvSpPr>
            <p:nvPr/>
          </p:nvSpPr>
          <p:spPr bwMode="auto">
            <a:xfrm>
              <a:off x="3515" y="1567"/>
              <a:ext cx="771"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31444" name="Line 20"/>
            <p:cNvSpPr>
              <a:spLocks noChangeShapeType="1"/>
            </p:cNvSpPr>
            <p:nvPr/>
          </p:nvSpPr>
          <p:spPr bwMode="auto">
            <a:xfrm>
              <a:off x="3878" y="181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1445" name="Text Box 21"/>
            <p:cNvSpPr txBox="1">
              <a:spLocks noChangeArrowheads="1"/>
            </p:cNvSpPr>
            <p:nvPr/>
          </p:nvSpPr>
          <p:spPr bwMode="auto">
            <a:xfrm>
              <a:off x="3515" y="197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ch=e?</a:t>
              </a:r>
            </a:p>
          </p:txBody>
        </p:sp>
        <p:sp>
          <p:nvSpPr>
            <p:cNvPr id="231446" name="Text Box 22"/>
            <p:cNvSpPr txBox="1">
              <a:spLocks noChangeArrowheads="1"/>
            </p:cNvSpPr>
            <p:nvPr/>
          </p:nvSpPr>
          <p:spPr bwMode="auto">
            <a:xfrm>
              <a:off x="3606" y="1323"/>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31447" name="Text Box 23"/>
            <p:cNvSpPr txBox="1">
              <a:spLocks noChangeArrowheads="1"/>
            </p:cNvSpPr>
            <p:nvPr/>
          </p:nvSpPr>
          <p:spPr bwMode="auto">
            <a:xfrm>
              <a:off x="3606" y="181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31448" name="Line 24"/>
            <p:cNvSpPr>
              <a:spLocks noChangeShapeType="1"/>
            </p:cNvSpPr>
            <p:nvPr/>
          </p:nvSpPr>
          <p:spPr bwMode="auto">
            <a:xfrm flipH="1">
              <a:off x="3379" y="2178"/>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1449" name="Rectangle 25"/>
            <p:cNvSpPr>
              <a:spLocks noChangeArrowheads="1"/>
            </p:cNvSpPr>
            <p:nvPr/>
          </p:nvSpPr>
          <p:spPr bwMode="auto">
            <a:xfrm>
              <a:off x="4240" y="2399"/>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31450" name="Line 26"/>
            <p:cNvSpPr>
              <a:spLocks noChangeShapeType="1"/>
            </p:cNvSpPr>
            <p:nvPr/>
          </p:nvSpPr>
          <p:spPr bwMode="auto">
            <a:xfrm>
              <a:off x="3923" y="2178"/>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1451" name="Line 27"/>
            <p:cNvSpPr>
              <a:spLocks noChangeShapeType="1"/>
            </p:cNvSpPr>
            <p:nvPr/>
          </p:nvSpPr>
          <p:spPr bwMode="auto">
            <a:xfrm>
              <a:off x="3878" y="3119"/>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1452" name="Rectangle 28"/>
            <p:cNvSpPr>
              <a:spLocks noChangeArrowheads="1"/>
            </p:cNvSpPr>
            <p:nvPr/>
          </p:nvSpPr>
          <p:spPr bwMode="auto">
            <a:xfrm>
              <a:off x="3515" y="3323"/>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31453" name="Line 29"/>
            <p:cNvSpPr>
              <a:spLocks noChangeShapeType="1"/>
            </p:cNvSpPr>
            <p:nvPr/>
          </p:nvSpPr>
          <p:spPr bwMode="auto">
            <a:xfrm flipH="1">
              <a:off x="2925" y="2625"/>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1454" name="Rectangle 30"/>
            <p:cNvSpPr>
              <a:spLocks noChangeArrowheads="1"/>
            </p:cNvSpPr>
            <p:nvPr/>
          </p:nvSpPr>
          <p:spPr bwMode="auto">
            <a:xfrm>
              <a:off x="2471" y="2824"/>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31455" name="Line 31"/>
            <p:cNvSpPr>
              <a:spLocks noChangeShapeType="1"/>
            </p:cNvSpPr>
            <p:nvPr/>
          </p:nvSpPr>
          <p:spPr bwMode="auto">
            <a:xfrm>
              <a:off x="4422" y="375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1456" name="Rectangle 32"/>
            <p:cNvSpPr>
              <a:spLocks noChangeArrowheads="1"/>
            </p:cNvSpPr>
            <p:nvPr/>
          </p:nvSpPr>
          <p:spPr bwMode="auto">
            <a:xfrm>
              <a:off x="4059" y="3957"/>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31457" name="Text Box 33"/>
            <p:cNvSpPr txBox="1">
              <a:spLocks noChangeArrowheads="1"/>
            </p:cNvSpPr>
            <p:nvPr/>
          </p:nvSpPr>
          <p:spPr bwMode="auto">
            <a:xfrm>
              <a:off x="3424" y="2094"/>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a:t>
              </a:r>
            </a:p>
          </p:txBody>
        </p:sp>
        <p:sp>
          <p:nvSpPr>
            <p:cNvPr id="231458" name="Text Box 34"/>
            <p:cNvSpPr txBox="1">
              <a:spLocks noChangeArrowheads="1"/>
            </p:cNvSpPr>
            <p:nvPr/>
          </p:nvSpPr>
          <p:spPr bwMode="auto">
            <a:xfrm>
              <a:off x="4195" y="2098"/>
              <a:ext cx="182" cy="250"/>
            </a:xfrm>
            <a:prstGeom prst="rect">
              <a:avLst/>
            </a:prstGeom>
            <a:grpFill/>
            <a:ln w="9525" algn="ctr">
              <a:noFill/>
              <a:miter lim="800000"/>
              <a:headEnd/>
              <a:tailEnd/>
            </a:ln>
            <a:effectLst/>
          </p:spPr>
          <p:txBody>
            <a:bodyPr>
              <a:spAutoFit/>
            </a:bodyPr>
            <a:lstStyle/>
            <a:p>
              <a:pPr>
                <a:spcBef>
                  <a:spcPct val="50000"/>
                </a:spcBef>
                <a:defRPr/>
              </a:pPr>
              <a:r>
                <a:rPr lang="zh-CN" altLang="en-US" sz="2000">
                  <a:latin typeface="Arial" charset="0"/>
                  <a:cs typeface="Arial" charset="0"/>
                </a:rPr>
                <a:t>＝</a:t>
              </a:r>
            </a:p>
          </p:txBody>
        </p:sp>
        <p:sp>
          <p:nvSpPr>
            <p:cNvPr id="231459" name="Text Box 35"/>
            <p:cNvSpPr txBox="1">
              <a:spLocks noChangeArrowheads="1"/>
            </p:cNvSpPr>
            <p:nvPr/>
          </p:nvSpPr>
          <p:spPr bwMode="auto">
            <a:xfrm>
              <a:off x="2924" y="2547"/>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31460" name="Text Box 36"/>
            <p:cNvSpPr txBox="1">
              <a:spLocks noChangeArrowheads="1"/>
            </p:cNvSpPr>
            <p:nvPr/>
          </p:nvSpPr>
          <p:spPr bwMode="auto">
            <a:xfrm>
              <a:off x="3605" y="223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31461" name="Text Box 37"/>
            <p:cNvSpPr txBox="1">
              <a:spLocks noChangeArrowheads="1"/>
            </p:cNvSpPr>
            <p:nvPr/>
          </p:nvSpPr>
          <p:spPr bwMode="auto">
            <a:xfrm>
              <a:off x="3560" y="264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31462" name="Text Box 38"/>
            <p:cNvSpPr txBox="1">
              <a:spLocks noChangeArrowheads="1"/>
            </p:cNvSpPr>
            <p:nvPr/>
          </p:nvSpPr>
          <p:spPr bwMode="auto">
            <a:xfrm>
              <a:off x="4467" y="21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31463" name="Text Box 39"/>
            <p:cNvSpPr txBox="1">
              <a:spLocks noChangeArrowheads="1"/>
            </p:cNvSpPr>
            <p:nvPr/>
          </p:nvSpPr>
          <p:spPr bwMode="auto">
            <a:xfrm>
              <a:off x="4105" y="3726"/>
              <a:ext cx="317"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31464" name="Text Box 40"/>
            <p:cNvSpPr txBox="1">
              <a:spLocks noChangeArrowheads="1"/>
            </p:cNvSpPr>
            <p:nvPr/>
          </p:nvSpPr>
          <p:spPr bwMode="auto">
            <a:xfrm>
              <a:off x="3016" y="2392"/>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31465" name="Rectangle 41"/>
            <p:cNvSpPr>
              <a:spLocks noChangeArrowheads="1"/>
            </p:cNvSpPr>
            <p:nvPr/>
          </p:nvSpPr>
          <p:spPr bwMode="auto">
            <a:xfrm>
              <a:off x="3514" y="2852"/>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31466" name="Line 42"/>
            <p:cNvSpPr>
              <a:spLocks noChangeShapeType="1"/>
            </p:cNvSpPr>
            <p:nvPr/>
          </p:nvSpPr>
          <p:spPr bwMode="auto">
            <a:xfrm>
              <a:off x="3469" y="261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1467" name="Text Box 43"/>
            <p:cNvSpPr txBox="1">
              <a:spLocks noChangeArrowheads="1"/>
            </p:cNvSpPr>
            <p:nvPr/>
          </p:nvSpPr>
          <p:spPr bwMode="auto">
            <a:xfrm>
              <a:off x="3560"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31468" name="Text Box 44"/>
            <p:cNvSpPr txBox="1">
              <a:spLocks noChangeArrowheads="1"/>
            </p:cNvSpPr>
            <p:nvPr/>
          </p:nvSpPr>
          <p:spPr bwMode="auto">
            <a:xfrm>
              <a:off x="3605" y="25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31469" name="Line 45"/>
            <p:cNvSpPr>
              <a:spLocks noChangeShapeType="1"/>
            </p:cNvSpPr>
            <p:nvPr/>
          </p:nvSpPr>
          <p:spPr bwMode="auto">
            <a:xfrm>
              <a:off x="3877" y="3595"/>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31470" name="Line 46"/>
            <p:cNvSpPr>
              <a:spLocks noChangeShapeType="1"/>
            </p:cNvSpPr>
            <p:nvPr/>
          </p:nvSpPr>
          <p:spPr bwMode="auto">
            <a:xfrm>
              <a:off x="3877" y="3731"/>
              <a:ext cx="1044" cy="1"/>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31471" name="Line 47"/>
            <p:cNvSpPr>
              <a:spLocks noChangeShapeType="1"/>
            </p:cNvSpPr>
            <p:nvPr/>
          </p:nvSpPr>
          <p:spPr bwMode="auto">
            <a:xfrm>
              <a:off x="4921" y="2643"/>
              <a:ext cx="0" cy="1089"/>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grpSp>
      <p:sp>
        <p:nvSpPr>
          <p:cNvPr id="75826" name="Rectangle 50"/>
          <p:cNvSpPr>
            <a:spLocks noChangeArrowheads="1"/>
          </p:cNvSpPr>
          <p:nvPr/>
        </p:nvSpPr>
        <p:spPr bwMode="auto">
          <a:xfrm>
            <a:off x="4943475"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25750017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5184DEA5-8A5C-41BB-8AFB-238194AA47CD}" type="slidenum">
              <a:rPr lang="en-US" altLang="zh-CN"/>
              <a:pPr eaLnBrk="1" hangingPunct="1"/>
              <a:t>28</a:t>
            </a:fld>
            <a:endParaRPr lang="en-US" altLang="zh-CN"/>
          </a:p>
        </p:txBody>
      </p:sp>
      <p:grpSp>
        <p:nvGrpSpPr>
          <p:cNvPr id="76803" name="Group 2"/>
          <p:cNvGrpSpPr>
            <a:grpSpLocks/>
          </p:cNvGrpSpPr>
          <p:nvPr/>
        </p:nvGrpSpPr>
        <p:grpSpPr bwMode="auto">
          <a:xfrm>
            <a:off x="4008439" y="333376"/>
            <a:ext cx="503237" cy="1223963"/>
            <a:chOff x="159" y="981"/>
            <a:chExt cx="317" cy="771"/>
          </a:xfrm>
          <a:noFill/>
        </p:grpSpPr>
        <p:sp>
          <p:nvSpPr>
            <p:cNvPr id="217091"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17092"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093"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17094"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17095" name="Rectangle 7"/>
          <p:cNvSpPr>
            <a:spLocks noChangeArrowheads="1"/>
          </p:cNvSpPr>
          <p:nvPr/>
        </p:nvSpPr>
        <p:spPr bwMode="auto">
          <a:xfrm>
            <a:off x="1847850" y="1773239"/>
            <a:ext cx="5126038" cy="1190625"/>
          </a:xfrm>
          <a:prstGeom prst="rect">
            <a:avLst/>
          </a:prstGeom>
          <a:noFill/>
          <a:ln w="9525" algn="ctr">
            <a:noFill/>
            <a:miter lim="800000"/>
            <a:headEnd/>
            <a:tailEnd/>
          </a:ln>
          <a:effectLst/>
        </p:spPr>
        <p:txBody>
          <a:bodyPr>
            <a:spAutoFit/>
          </a:bodyPr>
          <a:lstStyle/>
          <a:p>
            <a:pPr algn="l">
              <a:defRPr/>
            </a:pPr>
            <a:r>
              <a:rPr lang="en-US" altLang="zh-CN" dirty="0">
                <a:solidFill>
                  <a:srgbClr val="FFC000"/>
                </a:solidFill>
                <a:latin typeface="Arial" charset="0"/>
              </a:rPr>
              <a:t>  </a:t>
            </a:r>
            <a:r>
              <a:rPr lang="en-US" altLang="zh-CN" dirty="0">
                <a:solidFill>
                  <a:srgbClr val="011893"/>
                </a:solidFill>
                <a:latin typeface="Arial" charset="0"/>
              </a:rPr>
              <a:t>18</a:t>
            </a:r>
            <a:r>
              <a:rPr lang="zh-CN" altLang="en-US" dirty="0">
                <a:solidFill>
                  <a:srgbClr val="011893"/>
                </a:solidFill>
                <a:latin typeface="Arial" charset="0"/>
              </a:rPr>
              <a:t>）</a:t>
            </a:r>
            <a:r>
              <a:rPr lang="en-US" altLang="zh-CN" dirty="0">
                <a:latin typeface="Arial" charset="0"/>
              </a:rPr>
              <a:t>P(B)</a:t>
            </a:r>
            <a:r>
              <a:rPr lang="zh-CN" altLang="en-US" dirty="0">
                <a:latin typeface="Arial" charset="0"/>
              </a:rPr>
              <a:t>执行</a:t>
            </a:r>
            <a:r>
              <a:rPr lang="en-US" altLang="zh-CN" dirty="0">
                <a:latin typeface="Arial" charset="0"/>
              </a:rPr>
              <a:t>P(B):10</a:t>
            </a:r>
            <a:r>
              <a:rPr lang="zh-CN" altLang="en-US" dirty="0">
                <a:latin typeface="Arial" charset="0"/>
              </a:rPr>
              <a:t>，即</a:t>
            </a:r>
            <a:r>
              <a:rPr lang="en-US" altLang="zh-CN" dirty="0">
                <a:latin typeface="Arial" charset="0"/>
              </a:rPr>
              <a:t>P(B)</a:t>
            </a:r>
            <a:r>
              <a:rPr lang="zh-CN" altLang="en-US" dirty="0">
                <a:latin typeface="Arial" charset="0"/>
              </a:rPr>
              <a:t>调用递归出口子 </a:t>
            </a:r>
          </a:p>
          <a:p>
            <a:pPr algn="l">
              <a:defRPr/>
            </a:pPr>
            <a:r>
              <a:rPr lang="zh-CN" altLang="en-US" dirty="0">
                <a:latin typeface="Arial" charset="0"/>
              </a:rPr>
              <a:t>       程序</a:t>
            </a:r>
            <a:r>
              <a:rPr lang="en-US" altLang="zh-CN" dirty="0">
                <a:latin typeface="Arial" charset="0"/>
              </a:rPr>
              <a:t>SCOUT</a:t>
            </a:r>
            <a:r>
              <a:rPr lang="zh-CN" altLang="en-US" dirty="0">
                <a:latin typeface="Arial" charset="0"/>
              </a:rPr>
              <a:t>，将返回栈返回地址</a:t>
            </a:r>
            <a:r>
              <a:rPr lang="en-US" altLang="zh-CN" dirty="0">
                <a:solidFill>
                  <a:srgbClr val="FF3399"/>
                </a:solidFill>
                <a:latin typeface="Arial" charset="0"/>
              </a:rPr>
              <a:t>P(E):5</a:t>
            </a:r>
            <a:r>
              <a:rPr lang="zh-CN" altLang="en-US" dirty="0">
                <a:latin typeface="Arial" charset="0"/>
              </a:rPr>
              <a:t>取出。</a:t>
            </a:r>
          </a:p>
          <a:p>
            <a:pPr algn="l">
              <a:defRPr/>
            </a:pPr>
            <a:endParaRPr lang="zh-CN" altLang="en-US" dirty="0">
              <a:latin typeface="Arial" charset="0"/>
            </a:endParaRPr>
          </a:p>
          <a:p>
            <a:pPr algn="l">
              <a:defRPr/>
            </a:pPr>
            <a:endParaRPr lang="en-US" altLang="zh-CN" dirty="0">
              <a:latin typeface="Arial" charset="0"/>
            </a:endParaRPr>
          </a:p>
        </p:txBody>
      </p:sp>
      <p:sp>
        <p:nvSpPr>
          <p:cNvPr id="217096" name="Rectangle 8"/>
          <p:cNvSpPr>
            <a:spLocks noChangeArrowheads="1"/>
          </p:cNvSpPr>
          <p:nvPr/>
        </p:nvSpPr>
        <p:spPr bwMode="auto">
          <a:xfrm>
            <a:off x="5867400" y="533401"/>
            <a:ext cx="25908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P(B)</a:t>
            </a:r>
          </a:p>
        </p:txBody>
      </p:sp>
      <p:sp>
        <p:nvSpPr>
          <p:cNvPr id="217097"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P(E):5</a:t>
            </a: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p:txBody>
      </p:sp>
      <p:sp>
        <p:nvSpPr>
          <p:cNvPr id="217098"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7099"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7100"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7101" name="Text Box 13"/>
          <p:cNvSpPr txBox="1">
            <a:spLocks noChangeArrowheads="1"/>
          </p:cNvSpPr>
          <p:nvPr/>
        </p:nvSpPr>
        <p:spPr bwMode="auto">
          <a:xfrm>
            <a:off x="2387600" y="4329113"/>
            <a:ext cx="1081088"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17102"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7103"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7104"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76815" name="Group 48"/>
          <p:cNvGrpSpPr>
            <a:grpSpLocks/>
          </p:cNvGrpSpPr>
          <p:nvPr/>
        </p:nvGrpSpPr>
        <p:grpSpPr bwMode="auto">
          <a:xfrm>
            <a:off x="6311901" y="368300"/>
            <a:ext cx="4284663" cy="5354638"/>
            <a:chOff x="2653" y="874"/>
            <a:chExt cx="3085" cy="3373"/>
          </a:xfrm>
          <a:noFill/>
        </p:grpSpPr>
        <p:sp>
          <p:nvSpPr>
            <p:cNvPr id="76816" name="AutoShape 49"/>
            <p:cNvSpPr>
              <a:spLocks noChangeArrowheads="1"/>
            </p:cNvSpPr>
            <p:nvPr/>
          </p:nvSpPr>
          <p:spPr bwMode="auto">
            <a:xfrm>
              <a:off x="3969" y="874"/>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17138" name="Rectangle 50"/>
            <p:cNvSpPr>
              <a:spLocks noChangeArrowheads="1"/>
            </p:cNvSpPr>
            <p:nvPr/>
          </p:nvSpPr>
          <p:spPr bwMode="auto">
            <a:xfrm>
              <a:off x="3697" y="1159"/>
              <a:ext cx="775"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17139" name="Line 51"/>
            <p:cNvSpPr>
              <a:spLocks noChangeShapeType="1"/>
            </p:cNvSpPr>
            <p:nvPr/>
          </p:nvSpPr>
          <p:spPr bwMode="auto">
            <a:xfrm>
              <a:off x="4060" y="1408"/>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140" name="Text Box 52"/>
            <p:cNvSpPr txBox="1">
              <a:spLocks noChangeArrowheads="1"/>
            </p:cNvSpPr>
            <p:nvPr/>
          </p:nvSpPr>
          <p:spPr bwMode="auto">
            <a:xfrm>
              <a:off x="3697" y="1570"/>
              <a:ext cx="775"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17141" name="Text Box 53"/>
            <p:cNvSpPr txBox="1">
              <a:spLocks noChangeArrowheads="1"/>
            </p:cNvSpPr>
            <p:nvPr/>
          </p:nvSpPr>
          <p:spPr bwMode="auto">
            <a:xfrm>
              <a:off x="3788" y="915"/>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17142" name="Text Box 54"/>
            <p:cNvSpPr txBox="1">
              <a:spLocks noChangeArrowheads="1"/>
            </p:cNvSpPr>
            <p:nvPr/>
          </p:nvSpPr>
          <p:spPr bwMode="auto">
            <a:xfrm>
              <a:off x="3788" y="140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17143" name="Line 55"/>
            <p:cNvSpPr>
              <a:spLocks noChangeShapeType="1"/>
            </p:cNvSpPr>
            <p:nvPr/>
          </p:nvSpPr>
          <p:spPr bwMode="auto">
            <a:xfrm flipH="1">
              <a:off x="3561" y="1770"/>
              <a:ext cx="455"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144" name="Rectangle 56"/>
            <p:cNvSpPr>
              <a:spLocks noChangeArrowheads="1"/>
            </p:cNvSpPr>
            <p:nvPr/>
          </p:nvSpPr>
          <p:spPr bwMode="auto">
            <a:xfrm>
              <a:off x="3198" y="2014"/>
              <a:ext cx="769"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7145" name="Line 57"/>
            <p:cNvSpPr>
              <a:spLocks noChangeShapeType="1"/>
            </p:cNvSpPr>
            <p:nvPr/>
          </p:nvSpPr>
          <p:spPr bwMode="auto">
            <a:xfrm>
              <a:off x="3561" y="2258"/>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146" name="Rectangle 58"/>
            <p:cNvSpPr>
              <a:spLocks noChangeArrowheads="1"/>
            </p:cNvSpPr>
            <p:nvPr/>
          </p:nvSpPr>
          <p:spPr bwMode="auto">
            <a:xfrm>
              <a:off x="3198" y="2462"/>
              <a:ext cx="769"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P(E)</a:t>
              </a:r>
            </a:p>
          </p:txBody>
        </p:sp>
        <p:sp>
          <p:nvSpPr>
            <p:cNvPr id="217147" name="Line 59"/>
            <p:cNvSpPr>
              <a:spLocks noChangeShapeType="1"/>
            </p:cNvSpPr>
            <p:nvPr/>
          </p:nvSpPr>
          <p:spPr bwMode="auto">
            <a:xfrm>
              <a:off x="3561" y="2707"/>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148" name="Text Box 60"/>
            <p:cNvSpPr txBox="1">
              <a:spLocks noChangeArrowheads="1"/>
            </p:cNvSpPr>
            <p:nvPr/>
          </p:nvSpPr>
          <p:spPr bwMode="auto">
            <a:xfrm>
              <a:off x="3197" y="2869"/>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17149" name="Line 61"/>
            <p:cNvSpPr>
              <a:spLocks noChangeShapeType="1"/>
            </p:cNvSpPr>
            <p:nvPr/>
          </p:nvSpPr>
          <p:spPr bwMode="auto">
            <a:xfrm>
              <a:off x="4105" y="1770"/>
              <a:ext cx="774" cy="238"/>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150" name="Line 62"/>
            <p:cNvSpPr>
              <a:spLocks noChangeShapeType="1"/>
            </p:cNvSpPr>
            <p:nvPr/>
          </p:nvSpPr>
          <p:spPr bwMode="auto">
            <a:xfrm flipH="1">
              <a:off x="2971" y="309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151" name="Rectangle 63"/>
            <p:cNvSpPr>
              <a:spLocks noChangeArrowheads="1"/>
            </p:cNvSpPr>
            <p:nvPr/>
          </p:nvSpPr>
          <p:spPr bwMode="auto">
            <a:xfrm>
              <a:off x="3697" y="3351"/>
              <a:ext cx="775"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7152" name="Line 64"/>
            <p:cNvSpPr>
              <a:spLocks noChangeShapeType="1"/>
            </p:cNvSpPr>
            <p:nvPr/>
          </p:nvSpPr>
          <p:spPr bwMode="auto">
            <a:xfrm>
              <a:off x="5330" y="275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153" name="Rectangle 65"/>
            <p:cNvSpPr>
              <a:spLocks noChangeArrowheads="1"/>
            </p:cNvSpPr>
            <p:nvPr/>
          </p:nvSpPr>
          <p:spPr bwMode="auto">
            <a:xfrm>
              <a:off x="4966" y="2960"/>
              <a:ext cx="772"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17154" name="Line 66"/>
            <p:cNvSpPr>
              <a:spLocks noChangeShapeType="1"/>
            </p:cNvSpPr>
            <p:nvPr/>
          </p:nvSpPr>
          <p:spPr bwMode="auto">
            <a:xfrm>
              <a:off x="3606" y="3073"/>
              <a:ext cx="497"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155" name="Rectangle 67"/>
            <p:cNvSpPr>
              <a:spLocks noChangeArrowheads="1"/>
            </p:cNvSpPr>
            <p:nvPr/>
          </p:nvSpPr>
          <p:spPr bwMode="auto">
            <a:xfrm>
              <a:off x="2653" y="3323"/>
              <a:ext cx="772"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17156" name="Line 68"/>
            <p:cNvSpPr>
              <a:spLocks noChangeShapeType="1"/>
            </p:cNvSpPr>
            <p:nvPr/>
          </p:nvSpPr>
          <p:spPr bwMode="auto">
            <a:xfrm>
              <a:off x="4740" y="3731"/>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157" name="Text Box 69"/>
            <p:cNvSpPr txBox="1">
              <a:spLocks noChangeArrowheads="1"/>
            </p:cNvSpPr>
            <p:nvPr/>
          </p:nvSpPr>
          <p:spPr bwMode="auto">
            <a:xfrm>
              <a:off x="3606" y="168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17158" name="Text Box 70"/>
            <p:cNvSpPr txBox="1">
              <a:spLocks noChangeArrowheads="1"/>
            </p:cNvSpPr>
            <p:nvPr/>
          </p:nvSpPr>
          <p:spPr bwMode="auto">
            <a:xfrm>
              <a:off x="4649" y="1690"/>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17159" name="Text Box 71"/>
            <p:cNvSpPr txBox="1">
              <a:spLocks noChangeArrowheads="1"/>
            </p:cNvSpPr>
            <p:nvPr/>
          </p:nvSpPr>
          <p:spPr bwMode="auto">
            <a:xfrm>
              <a:off x="3878" y="300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17160" name="Text Box 72"/>
            <p:cNvSpPr txBox="1">
              <a:spLocks noChangeArrowheads="1"/>
            </p:cNvSpPr>
            <p:nvPr/>
          </p:nvSpPr>
          <p:spPr bwMode="auto">
            <a:xfrm>
              <a:off x="3016" y="3006"/>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17161" name="Text Box 73"/>
            <p:cNvSpPr txBox="1">
              <a:spLocks noChangeArrowheads="1"/>
            </p:cNvSpPr>
            <p:nvPr/>
          </p:nvSpPr>
          <p:spPr bwMode="auto">
            <a:xfrm>
              <a:off x="3787" y="182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17162" name="Text Box 74"/>
            <p:cNvSpPr txBox="1">
              <a:spLocks noChangeArrowheads="1"/>
            </p:cNvSpPr>
            <p:nvPr/>
          </p:nvSpPr>
          <p:spPr bwMode="auto">
            <a:xfrm>
              <a:off x="3289" y="2234"/>
              <a:ext cx="184"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17163" name="Text Box 75"/>
            <p:cNvSpPr txBox="1">
              <a:spLocks noChangeArrowheads="1"/>
            </p:cNvSpPr>
            <p:nvPr/>
          </p:nvSpPr>
          <p:spPr bwMode="auto">
            <a:xfrm>
              <a:off x="3334" y="268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17164" name="Text Box 76"/>
            <p:cNvSpPr txBox="1">
              <a:spLocks noChangeArrowheads="1"/>
            </p:cNvSpPr>
            <p:nvPr/>
          </p:nvSpPr>
          <p:spPr bwMode="auto">
            <a:xfrm>
              <a:off x="3742"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17165" name="Text Box 77"/>
            <p:cNvSpPr txBox="1">
              <a:spLocks noChangeArrowheads="1"/>
            </p:cNvSpPr>
            <p:nvPr/>
          </p:nvSpPr>
          <p:spPr bwMode="auto">
            <a:xfrm>
              <a:off x="4377" y="1872"/>
              <a:ext cx="183"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17166" name="Text Box 78"/>
            <p:cNvSpPr txBox="1">
              <a:spLocks noChangeArrowheads="1"/>
            </p:cNvSpPr>
            <p:nvPr/>
          </p:nvSpPr>
          <p:spPr bwMode="auto">
            <a:xfrm>
              <a:off x="5057" y="273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9</a:t>
              </a:r>
            </a:p>
          </p:txBody>
        </p:sp>
        <p:sp>
          <p:nvSpPr>
            <p:cNvPr id="217167" name="Line 79"/>
            <p:cNvSpPr>
              <a:spLocks noChangeShapeType="1"/>
            </p:cNvSpPr>
            <p:nvPr/>
          </p:nvSpPr>
          <p:spPr bwMode="auto">
            <a:xfrm flipH="1">
              <a:off x="4378" y="2262"/>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168" name="Rectangle 80"/>
            <p:cNvSpPr>
              <a:spLocks noChangeArrowheads="1"/>
            </p:cNvSpPr>
            <p:nvPr/>
          </p:nvSpPr>
          <p:spPr bwMode="auto">
            <a:xfrm>
              <a:off x="3924" y="2461"/>
              <a:ext cx="772"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17169" name="Text Box 81"/>
            <p:cNvSpPr txBox="1">
              <a:spLocks noChangeArrowheads="1"/>
            </p:cNvSpPr>
            <p:nvPr/>
          </p:nvSpPr>
          <p:spPr bwMode="auto">
            <a:xfrm>
              <a:off x="4377" y="2184"/>
              <a:ext cx="183"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17170" name="Rectangle 82"/>
            <p:cNvSpPr>
              <a:spLocks noChangeArrowheads="1"/>
            </p:cNvSpPr>
            <p:nvPr/>
          </p:nvSpPr>
          <p:spPr bwMode="auto">
            <a:xfrm>
              <a:off x="4966" y="2489"/>
              <a:ext cx="772"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7171" name="Line 83"/>
            <p:cNvSpPr>
              <a:spLocks noChangeShapeType="1"/>
            </p:cNvSpPr>
            <p:nvPr/>
          </p:nvSpPr>
          <p:spPr bwMode="auto">
            <a:xfrm>
              <a:off x="4922" y="2251"/>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172" name="Text Box 84"/>
            <p:cNvSpPr txBox="1">
              <a:spLocks noChangeArrowheads="1"/>
            </p:cNvSpPr>
            <p:nvPr/>
          </p:nvSpPr>
          <p:spPr bwMode="auto">
            <a:xfrm>
              <a:off x="5013" y="23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8</a:t>
              </a:r>
            </a:p>
          </p:txBody>
        </p:sp>
        <p:sp>
          <p:nvSpPr>
            <p:cNvPr id="217173" name="Text Box 85"/>
            <p:cNvSpPr txBox="1">
              <a:spLocks noChangeArrowheads="1"/>
            </p:cNvSpPr>
            <p:nvPr/>
          </p:nvSpPr>
          <p:spPr bwMode="auto">
            <a:xfrm>
              <a:off x="5058" y="2139"/>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17174" name="Text Box 86"/>
            <p:cNvSpPr txBox="1">
              <a:spLocks noChangeArrowheads="1"/>
            </p:cNvSpPr>
            <p:nvPr/>
          </p:nvSpPr>
          <p:spPr bwMode="auto">
            <a:xfrm>
              <a:off x="4422" y="200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a:t>
              </a:r>
            </a:p>
          </p:txBody>
        </p:sp>
        <p:sp>
          <p:nvSpPr>
            <p:cNvPr id="217175" name="Rectangle 87"/>
            <p:cNvSpPr>
              <a:spLocks noChangeArrowheads="1"/>
            </p:cNvSpPr>
            <p:nvPr/>
          </p:nvSpPr>
          <p:spPr bwMode="auto">
            <a:xfrm>
              <a:off x="4332" y="4003"/>
              <a:ext cx="770"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17176" name="Text Box 88"/>
            <p:cNvSpPr txBox="1">
              <a:spLocks noChangeArrowheads="1"/>
            </p:cNvSpPr>
            <p:nvPr/>
          </p:nvSpPr>
          <p:spPr bwMode="auto">
            <a:xfrm>
              <a:off x="4378" y="3731"/>
              <a:ext cx="318" cy="231"/>
            </a:xfrm>
            <a:prstGeom prst="rect">
              <a:avLst/>
            </a:prstGeom>
            <a:grpFill/>
            <a:ln w="9525" algn="ctr">
              <a:noFill/>
              <a:miter lim="800000"/>
              <a:headEnd/>
              <a:tailEnd/>
            </a:ln>
            <a:effectLst/>
          </p:spPr>
          <p:txBody>
            <a:bodyPr>
              <a:spAutoFit/>
            </a:bodyPr>
            <a:lstStyle/>
            <a:p>
              <a:pPr>
                <a:spcBef>
                  <a:spcPct val="50000"/>
                </a:spcBef>
                <a:defRPr/>
              </a:pPr>
              <a:r>
                <a:rPr lang="en-US" altLang="zh-CN">
                  <a:solidFill>
                    <a:srgbClr val="FF3399"/>
                  </a:solidFill>
                  <a:latin typeface="Arial" charset="0"/>
                </a:rPr>
                <a:t>10</a:t>
              </a:r>
            </a:p>
          </p:txBody>
        </p:sp>
        <p:sp>
          <p:nvSpPr>
            <p:cNvPr id="217177" name="Line 89"/>
            <p:cNvSpPr>
              <a:spLocks noChangeShapeType="1"/>
            </p:cNvSpPr>
            <p:nvPr/>
          </p:nvSpPr>
          <p:spPr bwMode="auto">
            <a:xfrm>
              <a:off x="4150" y="3596"/>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7178" name="Line 90"/>
            <p:cNvSpPr>
              <a:spLocks noChangeShapeType="1"/>
            </p:cNvSpPr>
            <p:nvPr/>
          </p:nvSpPr>
          <p:spPr bwMode="auto">
            <a:xfrm>
              <a:off x="5330" y="3187"/>
              <a:ext cx="0" cy="545"/>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7179" name="Line 91"/>
            <p:cNvSpPr>
              <a:spLocks noChangeShapeType="1"/>
            </p:cNvSpPr>
            <p:nvPr/>
          </p:nvSpPr>
          <p:spPr bwMode="auto">
            <a:xfrm>
              <a:off x="4150" y="3731"/>
              <a:ext cx="1180" cy="0"/>
            </a:xfrm>
            <a:prstGeom prst="line">
              <a:avLst/>
            </a:prstGeom>
            <a:grpFill/>
            <a:ln w="28575">
              <a:solidFill>
                <a:schemeClr val="tx1"/>
              </a:solidFill>
              <a:round/>
              <a:headEnd/>
              <a:tailEnd/>
            </a:ln>
            <a:effectLst/>
          </p:spPr>
          <p:txBody>
            <a:bodyPr wrap="none" anchor="ctr"/>
            <a:lstStyle/>
            <a:p>
              <a:pPr>
                <a:defRPr/>
              </a:pPr>
              <a:endParaRPr lang="zh-CN" altLang="en-US">
                <a:latin typeface="Arial" charset="0"/>
              </a:endParaRPr>
            </a:p>
          </p:txBody>
        </p:sp>
      </p:grpSp>
      <p:sp>
        <p:nvSpPr>
          <p:cNvPr id="76863" name="Rectangle 63"/>
          <p:cNvSpPr>
            <a:spLocks noChangeArrowheads="1"/>
          </p:cNvSpPr>
          <p:nvPr/>
        </p:nvSpPr>
        <p:spPr bwMode="auto">
          <a:xfrm>
            <a:off x="4979988"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11591181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938CFB03-F610-474F-A8B9-0EE104B48000}" type="slidenum">
              <a:rPr lang="en-US" altLang="zh-CN"/>
              <a:pPr eaLnBrk="1" hangingPunct="1"/>
              <a:t>29</a:t>
            </a:fld>
            <a:endParaRPr lang="en-US" altLang="zh-CN"/>
          </a:p>
        </p:txBody>
      </p:sp>
      <p:grpSp>
        <p:nvGrpSpPr>
          <p:cNvPr id="77827" name="Group 2"/>
          <p:cNvGrpSpPr>
            <a:grpSpLocks/>
          </p:cNvGrpSpPr>
          <p:nvPr/>
        </p:nvGrpSpPr>
        <p:grpSpPr bwMode="auto">
          <a:xfrm>
            <a:off x="4008439" y="333376"/>
            <a:ext cx="503237" cy="1223963"/>
            <a:chOff x="159" y="981"/>
            <a:chExt cx="317" cy="771"/>
          </a:xfrm>
          <a:noFill/>
        </p:grpSpPr>
        <p:sp>
          <p:nvSpPr>
            <p:cNvPr id="218115"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18116"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17"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18118"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18119" name="Rectangle 7"/>
          <p:cNvSpPr>
            <a:spLocks noChangeArrowheads="1"/>
          </p:cNvSpPr>
          <p:nvPr/>
        </p:nvSpPr>
        <p:spPr bwMode="auto">
          <a:xfrm>
            <a:off x="1847850" y="1773239"/>
            <a:ext cx="5126038" cy="1190625"/>
          </a:xfrm>
          <a:prstGeom prst="rect">
            <a:avLst/>
          </a:prstGeom>
          <a:noFill/>
          <a:ln w="9525" algn="ctr">
            <a:noFill/>
            <a:miter lim="800000"/>
            <a:headEnd/>
            <a:tailEnd/>
          </a:ln>
          <a:effectLst/>
        </p:spPr>
        <p:txBody>
          <a:bodyPr>
            <a:spAutoFit/>
          </a:bodyPr>
          <a:lstStyle/>
          <a:p>
            <a:pPr algn="l">
              <a:defRPr/>
            </a:pPr>
            <a:r>
              <a:rPr lang="en-US" altLang="zh-CN" dirty="0">
                <a:solidFill>
                  <a:srgbClr val="FFFF00"/>
                </a:solidFill>
                <a:latin typeface="Arial" charset="0"/>
              </a:rPr>
              <a:t>  </a:t>
            </a:r>
            <a:r>
              <a:rPr lang="en-US" altLang="zh-CN" dirty="0">
                <a:solidFill>
                  <a:srgbClr val="011893"/>
                </a:solidFill>
                <a:latin typeface="Arial" charset="0"/>
              </a:rPr>
              <a:t>19</a:t>
            </a:r>
            <a:r>
              <a:rPr lang="zh-CN" altLang="en-US" dirty="0">
                <a:solidFill>
                  <a:srgbClr val="011893"/>
                </a:solidFill>
                <a:latin typeface="Arial" charset="0"/>
              </a:rPr>
              <a:t>）</a:t>
            </a:r>
            <a:r>
              <a:rPr lang="en-US" altLang="zh-CN" dirty="0">
                <a:latin typeface="Arial" charset="0"/>
              </a:rPr>
              <a:t>P(B)</a:t>
            </a:r>
            <a:r>
              <a:rPr lang="zh-CN" altLang="en-US" dirty="0">
                <a:latin typeface="Arial" charset="0"/>
              </a:rPr>
              <a:t>调用递归出口子程序</a:t>
            </a:r>
            <a:r>
              <a:rPr lang="en-US" altLang="zh-CN" dirty="0">
                <a:latin typeface="Arial" charset="0"/>
              </a:rPr>
              <a:t>SCOUT</a:t>
            </a:r>
            <a:r>
              <a:rPr lang="zh-CN" altLang="en-US" dirty="0">
                <a:latin typeface="Arial" charset="0"/>
              </a:rPr>
              <a:t>，将返回   </a:t>
            </a:r>
          </a:p>
          <a:p>
            <a:pPr algn="l">
              <a:defRPr/>
            </a:pPr>
            <a:r>
              <a:rPr lang="zh-CN" altLang="en-US" dirty="0">
                <a:latin typeface="Arial" charset="0"/>
              </a:rPr>
              <a:t>        栈中</a:t>
            </a:r>
            <a:r>
              <a:rPr lang="en-US" altLang="zh-CN" dirty="0">
                <a:latin typeface="Arial" charset="0"/>
              </a:rPr>
              <a:t>P(B)</a:t>
            </a:r>
            <a:r>
              <a:rPr lang="zh-CN" altLang="en-US" dirty="0">
                <a:latin typeface="Arial" charset="0"/>
              </a:rPr>
              <a:t>在</a:t>
            </a:r>
            <a:r>
              <a:rPr lang="en-US" altLang="zh-CN" dirty="0">
                <a:latin typeface="Arial" charset="0"/>
              </a:rPr>
              <a:t>P(E)</a:t>
            </a:r>
            <a:r>
              <a:rPr lang="zh-CN" altLang="en-US" dirty="0">
                <a:latin typeface="Arial" charset="0"/>
              </a:rPr>
              <a:t>中的返回地址</a:t>
            </a:r>
            <a:r>
              <a:rPr lang="en-US" altLang="zh-CN" dirty="0">
                <a:solidFill>
                  <a:srgbClr val="FF3399"/>
                </a:solidFill>
                <a:latin typeface="Arial" charset="0"/>
              </a:rPr>
              <a:t>P(E):5</a:t>
            </a:r>
            <a:r>
              <a:rPr lang="zh-CN" altLang="en-US" dirty="0">
                <a:latin typeface="Arial" charset="0"/>
              </a:rPr>
              <a:t>取出。</a:t>
            </a:r>
          </a:p>
          <a:p>
            <a:pPr algn="l">
              <a:defRPr/>
            </a:pPr>
            <a:endParaRPr lang="zh-CN" altLang="en-US" dirty="0">
              <a:latin typeface="Arial" charset="0"/>
            </a:endParaRPr>
          </a:p>
          <a:p>
            <a:pPr algn="l">
              <a:defRPr/>
            </a:pPr>
            <a:endParaRPr lang="en-US" altLang="zh-CN" dirty="0">
              <a:latin typeface="Arial" charset="0"/>
            </a:endParaRPr>
          </a:p>
        </p:txBody>
      </p:sp>
      <p:sp>
        <p:nvSpPr>
          <p:cNvPr id="218120" name="Rectangle 8"/>
          <p:cNvSpPr>
            <a:spLocks noChangeArrowheads="1"/>
          </p:cNvSpPr>
          <p:nvPr/>
        </p:nvSpPr>
        <p:spPr bwMode="auto">
          <a:xfrm>
            <a:off x="5486400" y="533401"/>
            <a:ext cx="28956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P(B)</a:t>
            </a:r>
          </a:p>
        </p:txBody>
      </p:sp>
      <p:sp>
        <p:nvSpPr>
          <p:cNvPr id="218121"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r>
              <a:rPr lang="zh-CN" altLang="en-US"/>
              <a:t>主返 </a:t>
            </a:r>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en-US" altLang="zh-CN"/>
          </a:p>
        </p:txBody>
      </p:sp>
      <p:sp>
        <p:nvSpPr>
          <p:cNvPr id="218122"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8123"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8124"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8125" name="Text Box 13"/>
          <p:cNvSpPr txBox="1">
            <a:spLocks noChangeArrowheads="1"/>
          </p:cNvSpPr>
          <p:nvPr/>
        </p:nvSpPr>
        <p:spPr bwMode="auto">
          <a:xfrm>
            <a:off x="2387600" y="3733801"/>
            <a:ext cx="1081088" cy="366713"/>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18126"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8127"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8128"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77839" name="Group 17"/>
          <p:cNvGrpSpPr>
            <a:grpSpLocks/>
          </p:cNvGrpSpPr>
          <p:nvPr/>
        </p:nvGrpSpPr>
        <p:grpSpPr bwMode="auto">
          <a:xfrm>
            <a:off x="6311901" y="368300"/>
            <a:ext cx="4284663" cy="5354638"/>
            <a:chOff x="2653" y="874"/>
            <a:chExt cx="3085" cy="3373"/>
          </a:xfrm>
          <a:noFill/>
        </p:grpSpPr>
        <p:sp>
          <p:nvSpPr>
            <p:cNvPr id="77840" name="AutoShape 18"/>
            <p:cNvSpPr>
              <a:spLocks noChangeArrowheads="1"/>
            </p:cNvSpPr>
            <p:nvPr/>
          </p:nvSpPr>
          <p:spPr bwMode="auto">
            <a:xfrm>
              <a:off x="3969" y="874"/>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18131" name="Rectangle 19"/>
            <p:cNvSpPr>
              <a:spLocks noChangeArrowheads="1"/>
            </p:cNvSpPr>
            <p:nvPr/>
          </p:nvSpPr>
          <p:spPr bwMode="auto">
            <a:xfrm>
              <a:off x="3697" y="1159"/>
              <a:ext cx="775"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18132" name="Line 20"/>
            <p:cNvSpPr>
              <a:spLocks noChangeShapeType="1"/>
            </p:cNvSpPr>
            <p:nvPr/>
          </p:nvSpPr>
          <p:spPr bwMode="auto">
            <a:xfrm>
              <a:off x="4060" y="1408"/>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33" name="Text Box 21"/>
            <p:cNvSpPr txBox="1">
              <a:spLocks noChangeArrowheads="1"/>
            </p:cNvSpPr>
            <p:nvPr/>
          </p:nvSpPr>
          <p:spPr bwMode="auto">
            <a:xfrm>
              <a:off x="3697" y="1570"/>
              <a:ext cx="775"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18134" name="Text Box 22"/>
            <p:cNvSpPr txBox="1">
              <a:spLocks noChangeArrowheads="1"/>
            </p:cNvSpPr>
            <p:nvPr/>
          </p:nvSpPr>
          <p:spPr bwMode="auto">
            <a:xfrm>
              <a:off x="3788" y="915"/>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18135" name="Text Box 23"/>
            <p:cNvSpPr txBox="1">
              <a:spLocks noChangeArrowheads="1"/>
            </p:cNvSpPr>
            <p:nvPr/>
          </p:nvSpPr>
          <p:spPr bwMode="auto">
            <a:xfrm>
              <a:off x="3788" y="140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18136" name="Line 24"/>
            <p:cNvSpPr>
              <a:spLocks noChangeShapeType="1"/>
            </p:cNvSpPr>
            <p:nvPr/>
          </p:nvSpPr>
          <p:spPr bwMode="auto">
            <a:xfrm flipH="1">
              <a:off x="3561" y="1770"/>
              <a:ext cx="455"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37" name="Rectangle 25"/>
            <p:cNvSpPr>
              <a:spLocks noChangeArrowheads="1"/>
            </p:cNvSpPr>
            <p:nvPr/>
          </p:nvSpPr>
          <p:spPr bwMode="auto">
            <a:xfrm>
              <a:off x="3198" y="2014"/>
              <a:ext cx="769"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8138" name="Line 26"/>
            <p:cNvSpPr>
              <a:spLocks noChangeShapeType="1"/>
            </p:cNvSpPr>
            <p:nvPr/>
          </p:nvSpPr>
          <p:spPr bwMode="auto">
            <a:xfrm>
              <a:off x="3561" y="2258"/>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39" name="Rectangle 27"/>
            <p:cNvSpPr>
              <a:spLocks noChangeArrowheads="1"/>
            </p:cNvSpPr>
            <p:nvPr/>
          </p:nvSpPr>
          <p:spPr bwMode="auto">
            <a:xfrm>
              <a:off x="3198" y="2462"/>
              <a:ext cx="769"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P(E)</a:t>
              </a:r>
            </a:p>
          </p:txBody>
        </p:sp>
        <p:sp>
          <p:nvSpPr>
            <p:cNvPr id="218140" name="Line 28"/>
            <p:cNvSpPr>
              <a:spLocks noChangeShapeType="1"/>
            </p:cNvSpPr>
            <p:nvPr/>
          </p:nvSpPr>
          <p:spPr bwMode="auto">
            <a:xfrm>
              <a:off x="3561" y="2707"/>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41" name="Text Box 29"/>
            <p:cNvSpPr txBox="1">
              <a:spLocks noChangeArrowheads="1"/>
            </p:cNvSpPr>
            <p:nvPr/>
          </p:nvSpPr>
          <p:spPr bwMode="auto">
            <a:xfrm>
              <a:off x="3197" y="2869"/>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18142" name="Line 30"/>
            <p:cNvSpPr>
              <a:spLocks noChangeShapeType="1"/>
            </p:cNvSpPr>
            <p:nvPr/>
          </p:nvSpPr>
          <p:spPr bwMode="auto">
            <a:xfrm>
              <a:off x="4105" y="1770"/>
              <a:ext cx="774" cy="238"/>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43" name="Line 31"/>
            <p:cNvSpPr>
              <a:spLocks noChangeShapeType="1"/>
            </p:cNvSpPr>
            <p:nvPr/>
          </p:nvSpPr>
          <p:spPr bwMode="auto">
            <a:xfrm flipH="1">
              <a:off x="2971" y="309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44" name="Rectangle 32"/>
            <p:cNvSpPr>
              <a:spLocks noChangeArrowheads="1"/>
            </p:cNvSpPr>
            <p:nvPr/>
          </p:nvSpPr>
          <p:spPr bwMode="auto">
            <a:xfrm>
              <a:off x="3697" y="3351"/>
              <a:ext cx="775"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8145" name="Line 33"/>
            <p:cNvSpPr>
              <a:spLocks noChangeShapeType="1"/>
            </p:cNvSpPr>
            <p:nvPr/>
          </p:nvSpPr>
          <p:spPr bwMode="auto">
            <a:xfrm>
              <a:off x="5330" y="275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46" name="Rectangle 34"/>
            <p:cNvSpPr>
              <a:spLocks noChangeArrowheads="1"/>
            </p:cNvSpPr>
            <p:nvPr/>
          </p:nvSpPr>
          <p:spPr bwMode="auto">
            <a:xfrm>
              <a:off x="4966" y="2960"/>
              <a:ext cx="772"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18147" name="Line 35"/>
            <p:cNvSpPr>
              <a:spLocks noChangeShapeType="1"/>
            </p:cNvSpPr>
            <p:nvPr/>
          </p:nvSpPr>
          <p:spPr bwMode="auto">
            <a:xfrm>
              <a:off x="3606" y="3073"/>
              <a:ext cx="497"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48" name="Rectangle 36"/>
            <p:cNvSpPr>
              <a:spLocks noChangeArrowheads="1"/>
            </p:cNvSpPr>
            <p:nvPr/>
          </p:nvSpPr>
          <p:spPr bwMode="auto">
            <a:xfrm>
              <a:off x="2653" y="3323"/>
              <a:ext cx="772"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18149" name="Line 37"/>
            <p:cNvSpPr>
              <a:spLocks noChangeShapeType="1"/>
            </p:cNvSpPr>
            <p:nvPr/>
          </p:nvSpPr>
          <p:spPr bwMode="auto">
            <a:xfrm>
              <a:off x="4740" y="3731"/>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50" name="Text Box 38"/>
            <p:cNvSpPr txBox="1">
              <a:spLocks noChangeArrowheads="1"/>
            </p:cNvSpPr>
            <p:nvPr/>
          </p:nvSpPr>
          <p:spPr bwMode="auto">
            <a:xfrm>
              <a:off x="3606" y="168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18151" name="Text Box 39"/>
            <p:cNvSpPr txBox="1">
              <a:spLocks noChangeArrowheads="1"/>
            </p:cNvSpPr>
            <p:nvPr/>
          </p:nvSpPr>
          <p:spPr bwMode="auto">
            <a:xfrm>
              <a:off x="4649" y="1690"/>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18152" name="Text Box 40"/>
            <p:cNvSpPr txBox="1">
              <a:spLocks noChangeArrowheads="1"/>
            </p:cNvSpPr>
            <p:nvPr/>
          </p:nvSpPr>
          <p:spPr bwMode="auto">
            <a:xfrm>
              <a:off x="3878" y="300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18153" name="Text Box 41"/>
            <p:cNvSpPr txBox="1">
              <a:spLocks noChangeArrowheads="1"/>
            </p:cNvSpPr>
            <p:nvPr/>
          </p:nvSpPr>
          <p:spPr bwMode="auto">
            <a:xfrm>
              <a:off x="3016" y="3006"/>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18154" name="Text Box 42"/>
            <p:cNvSpPr txBox="1">
              <a:spLocks noChangeArrowheads="1"/>
            </p:cNvSpPr>
            <p:nvPr/>
          </p:nvSpPr>
          <p:spPr bwMode="auto">
            <a:xfrm>
              <a:off x="3787" y="182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18155" name="Text Box 43"/>
            <p:cNvSpPr txBox="1">
              <a:spLocks noChangeArrowheads="1"/>
            </p:cNvSpPr>
            <p:nvPr/>
          </p:nvSpPr>
          <p:spPr bwMode="auto">
            <a:xfrm>
              <a:off x="3289" y="2234"/>
              <a:ext cx="184"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18156" name="Text Box 44"/>
            <p:cNvSpPr txBox="1">
              <a:spLocks noChangeArrowheads="1"/>
            </p:cNvSpPr>
            <p:nvPr/>
          </p:nvSpPr>
          <p:spPr bwMode="auto">
            <a:xfrm>
              <a:off x="3334" y="268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18157" name="Text Box 45"/>
            <p:cNvSpPr txBox="1">
              <a:spLocks noChangeArrowheads="1"/>
            </p:cNvSpPr>
            <p:nvPr/>
          </p:nvSpPr>
          <p:spPr bwMode="auto">
            <a:xfrm>
              <a:off x="3742"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18158" name="Text Box 46"/>
            <p:cNvSpPr txBox="1">
              <a:spLocks noChangeArrowheads="1"/>
            </p:cNvSpPr>
            <p:nvPr/>
          </p:nvSpPr>
          <p:spPr bwMode="auto">
            <a:xfrm>
              <a:off x="4377" y="1872"/>
              <a:ext cx="183"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18159" name="Text Box 47"/>
            <p:cNvSpPr txBox="1">
              <a:spLocks noChangeArrowheads="1"/>
            </p:cNvSpPr>
            <p:nvPr/>
          </p:nvSpPr>
          <p:spPr bwMode="auto">
            <a:xfrm>
              <a:off x="5057" y="273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9</a:t>
              </a:r>
            </a:p>
          </p:txBody>
        </p:sp>
        <p:sp>
          <p:nvSpPr>
            <p:cNvPr id="218160" name="Line 48"/>
            <p:cNvSpPr>
              <a:spLocks noChangeShapeType="1"/>
            </p:cNvSpPr>
            <p:nvPr/>
          </p:nvSpPr>
          <p:spPr bwMode="auto">
            <a:xfrm flipH="1">
              <a:off x="4378" y="2262"/>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61" name="Rectangle 49"/>
            <p:cNvSpPr>
              <a:spLocks noChangeArrowheads="1"/>
            </p:cNvSpPr>
            <p:nvPr/>
          </p:nvSpPr>
          <p:spPr bwMode="auto">
            <a:xfrm>
              <a:off x="3924" y="2461"/>
              <a:ext cx="772"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18162" name="Text Box 50"/>
            <p:cNvSpPr txBox="1">
              <a:spLocks noChangeArrowheads="1"/>
            </p:cNvSpPr>
            <p:nvPr/>
          </p:nvSpPr>
          <p:spPr bwMode="auto">
            <a:xfrm>
              <a:off x="4377" y="2184"/>
              <a:ext cx="183"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18163" name="Rectangle 51"/>
            <p:cNvSpPr>
              <a:spLocks noChangeArrowheads="1"/>
            </p:cNvSpPr>
            <p:nvPr/>
          </p:nvSpPr>
          <p:spPr bwMode="auto">
            <a:xfrm>
              <a:off x="4966" y="2489"/>
              <a:ext cx="772"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8164" name="Line 52"/>
            <p:cNvSpPr>
              <a:spLocks noChangeShapeType="1"/>
            </p:cNvSpPr>
            <p:nvPr/>
          </p:nvSpPr>
          <p:spPr bwMode="auto">
            <a:xfrm>
              <a:off x="4922" y="2251"/>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65" name="Text Box 53"/>
            <p:cNvSpPr txBox="1">
              <a:spLocks noChangeArrowheads="1"/>
            </p:cNvSpPr>
            <p:nvPr/>
          </p:nvSpPr>
          <p:spPr bwMode="auto">
            <a:xfrm>
              <a:off x="5013" y="23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8</a:t>
              </a:r>
            </a:p>
          </p:txBody>
        </p:sp>
        <p:sp>
          <p:nvSpPr>
            <p:cNvPr id="218166" name="Text Box 54"/>
            <p:cNvSpPr txBox="1">
              <a:spLocks noChangeArrowheads="1"/>
            </p:cNvSpPr>
            <p:nvPr/>
          </p:nvSpPr>
          <p:spPr bwMode="auto">
            <a:xfrm>
              <a:off x="5058" y="2139"/>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18167" name="Text Box 55"/>
            <p:cNvSpPr txBox="1">
              <a:spLocks noChangeArrowheads="1"/>
            </p:cNvSpPr>
            <p:nvPr/>
          </p:nvSpPr>
          <p:spPr bwMode="auto">
            <a:xfrm>
              <a:off x="4422" y="200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a:t>
              </a:r>
            </a:p>
          </p:txBody>
        </p:sp>
        <p:sp>
          <p:nvSpPr>
            <p:cNvPr id="218168" name="Rectangle 56"/>
            <p:cNvSpPr>
              <a:spLocks noChangeArrowheads="1"/>
            </p:cNvSpPr>
            <p:nvPr/>
          </p:nvSpPr>
          <p:spPr bwMode="auto">
            <a:xfrm>
              <a:off x="4332" y="4003"/>
              <a:ext cx="770"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18169" name="Text Box 57"/>
            <p:cNvSpPr txBox="1">
              <a:spLocks noChangeArrowheads="1"/>
            </p:cNvSpPr>
            <p:nvPr/>
          </p:nvSpPr>
          <p:spPr bwMode="auto">
            <a:xfrm>
              <a:off x="4378" y="3731"/>
              <a:ext cx="318"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10</a:t>
              </a:r>
            </a:p>
          </p:txBody>
        </p:sp>
        <p:sp>
          <p:nvSpPr>
            <p:cNvPr id="218170" name="Line 58"/>
            <p:cNvSpPr>
              <a:spLocks noChangeShapeType="1"/>
            </p:cNvSpPr>
            <p:nvPr/>
          </p:nvSpPr>
          <p:spPr bwMode="auto">
            <a:xfrm>
              <a:off x="4150" y="3596"/>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8171" name="Line 59"/>
            <p:cNvSpPr>
              <a:spLocks noChangeShapeType="1"/>
            </p:cNvSpPr>
            <p:nvPr/>
          </p:nvSpPr>
          <p:spPr bwMode="auto">
            <a:xfrm>
              <a:off x="5330" y="3187"/>
              <a:ext cx="0" cy="545"/>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8172" name="Line 60"/>
            <p:cNvSpPr>
              <a:spLocks noChangeShapeType="1"/>
            </p:cNvSpPr>
            <p:nvPr/>
          </p:nvSpPr>
          <p:spPr bwMode="auto">
            <a:xfrm>
              <a:off x="4150" y="3731"/>
              <a:ext cx="1180" cy="0"/>
            </a:xfrm>
            <a:prstGeom prst="line">
              <a:avLst/>
            </a:prstGeom>
            <a:grpFill/>
            <a:ln w="28575">
              <a:solidFill>
                <a:schemeClr val="tx1"/>
              </a:solidFill>
              <a:round/>
              <a:headEnd/>
              <a:tailEnd/>
            </a:ln>
            <a:effectLst/>
          </p:spPr>
          <p:txBody>
            <a:bodyPr wrap="none" anchor="ctr"/>
            <a:lstStyle/>
            <a:p>
              <a:pPr>
                <a:defRPr/>
              </a:pPr>
              <a:endParaRPr lang="zh-CN" altLang="en-US">
                <a:latin typeface="Arial" charset="0"/>
              </a:endParaRPr>
            </a:p>
          </p:txBody>
        </p:sp>
      </p:grpSp>
      <p:sp>
        <p:nvSpPr>
          <p:cNvPr id="77887" name="Rectangle 63"/>
          <p:cNvSpPr>
            <a:spLocks noChangeArrowheads="1"/>
          </p:cNvSpPr>
          <p:nvPr/>
        </p:nvSpPr>
        <p:spPr bwMode="auto">
          <a:xfrm>
            <a:off x="5016500"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13752719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p:cNvSpPr>
            <a:spLocks noChangeArrowheads="1"/>
          </p:cNvSpPr>
          <p:nvPr/>
        </p:nvSpPr>
        <p:spPr bwMode="auto">
          <a:xfrm>
            <a:off x="1611312" y="193676"/>
            <a:ext cx="9772967"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4.2.2</a:t>
            </a:r>
            <a:r>
              <a:rPr lang="zh-CN" altLang="en-US" sz="3700" b="1" dirty="0" smtClean="0">
                <a:solidFill>
                  <a:srgbClr val="011893"/>
                </a:solidFill>
                <a:effectLst/>
                <a:latin typeface="Times New Roman" panose="02020603050405020304" pitchFamily="18" charset="0"/>
              </a:rPr>
              <a:t>递归下降分析法</a:t>
            </a:r>
            <a:endParaRPr lang="zh-CN" altLang="en-US" sz="3000" b="1" dirty="0">
              <a:solidFill>
                <a:srgbClr val="011893"/>
              </a:solidFill>
              <a:effectLst/>
              <a:latin typeface="楷体_GB2312" pitchFamily="49" charset="-122"/>
              <a:ea typeface="楷体_GB2312" pitchFamily="49" charset="-122"/>
            </a:endParaRPr>
          </a:p>
        </p:txBody>
      </p:sp>
      <p:sp>
        <p:nvSpPr>
          <p:cNvPr id="9" name="Rectangle 3"/>
          <p:cNvSpPr>
            <a:spLocks noChangeArrowheads="1"/>
          </p:cNvSpPr>
          <p:nvPr/>
        </p:nvSpPr>
        <p:spPr bwMode="auto">
          <a:xfrm>
            <a:off x="1589087" y="903288"/>
            <a:ext cx="6303963"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ea typeface="黑体" panose="02010609060101010101" pitchFamily="49" charset="-122"/>
              </a:rPr>
              <a:t>一、递归下降语法分析的基本含义</a:t>
            </a:r>
          </a:p>
        </p:txBody>
      </p:sp>
      <p:sp>
        <p:nvSpPr>
          <p:cNvPr id="10" name="Text Box 4"/>
          <p:cNvSpPr txBox="1">
            <a:spLocks noChangeArrowheads="1"/>
          </p:cNvSpPr>
          <p:nvPr/>
        </p:nvSpPr>
        <p:spPr bwMode="auto">
          <a:xfrm>
            <a:off x="1611312" y="1816100"/>
            <a:ext cx="7797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b="1" dirty="0">
                <a:solidFill>
                  <a:srgbClr val="011893"/>
                </a:solidFill>
                <a:latin typeface="Times New Roman" panose="02020603050405020304" pitchFamily="18" charset="0"/>
              </a:rPr>
              <a:t>1</a:t>
            </a:r>
            <a:r>
              <a:rPr lang="zh-CN" altLang="en-US" sz="2400" b="1" dirty="0">
                <a:solidFill>
                  <a:srgbClr val="011893"/>
                </a:solidFill>
                <a:latin typeface="Times New Roman" panose="02020603050405020304" pitchFamily="18" charset="0"/>
              </a:rPr>
              <a:t>、递归子程序的定义</a:t>
            </a:r>
          </a:p>
        </p:txBody>
      </p:sp>
      <p:sp>
        <p:nvSpPr>
          <p:cNvPr id="11" name="Rectangle 5"/>
          <p:cNvSpPr>
            <a:spLocks noChangeArrowheads="1"/>
          </p:cNvSpPr>
          <p:nvPr/>
        </p:nvSpPr>
        <p:spPr bwMode="auto">
          <a:xfrm>
            <a:off x="2068512" y="2336800"/>
            <a:ext cx="689927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20000"/>
              </a:spcBef>
              <a:buFont typeface="Wingdings" panose="05000000000000000000" pitchFamily="2" charset="2"/>
              <a:buNone/>
            </a:pPr>
            <a:r>
              <a:rPr lang="zh-CN" altLang="en-US" sz="2000" b="1"/>
              <a:t> 一个子程序以直接或间接方式调用本身，称为递归子程序。</a:t>
            </a:r>
          </a:p>
        </p:txBody>
      </p:sp>
      <p:sp>
        <p:nvSpPr>
          <p:cNvPr id="12" name="Text Box 6"/>
          <p:cNvSpPr txBox="1">
            <a:spLocks noChangeArrowheads="1"/>
          </p:cNvSpPr>
          <p:nvPr/>
        </p:nvSpPr>
        <p:spPr bwMode="auto">
          <a:xfrm>
            <a:off x="1604962" y="3098800"/>
            <a:ext cx="7797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b="1" dirty="0">
                <a:solidFill>
                  <a:srgbClr val="011893"/>
                </a:solidFill>
                <a:latin typeface="Times New Roman" panose="02020603050405020304" pitchFamily="18" charset="0"/>
              </a:rPr>
              <a:t>2</a:t>
            </a:r>
            <a:r>
              <a:rPr lang="zh-CN" altLang="en-US" sz="2400" b="1" dirty="0">
                <a:solidFill>
                  <a:srgbClr val="011893"/>
                </a:solidFill>
                <a:latin typeface="Times New Roman" panose="02020603050405020304" pitchFamily="18" charset="0"/>
              </a:rPr>
              <a:t>、递归调用子程序的处理思想</a:t>
            </a:r>
          </a:p>
        </p:txBody>
      </p:sp>
      <p:sp>
        <p:nvSpPr>
          <p:cNvPr id="13" name="Rectangle 8"/>
          <p:cNvSpPr>
            <a:spLocks noChangeArrowheads="1"/>
          </p:cNvSpPr>
          <p:nvPr/>
        </p:nvSpPr>
        <p:spPr bwMode="auto">
          <a:xfrm>
            <a:off x="1635125" y="3548063"/>
            <a:ext cx="8531225" cy="237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5000"/>
              </a:lnSpc>
            </a:pPr>
            <a:r>
              <a:rPr lang="zh-CN" altLang="en-US" sz="2000" b="1" dirty="0">
                <a:effectLst>
                  <a:outerShdw blurRad="38100" dist="38100" dir="2700000" algn="tl">
                    <a:srgbClr val="000000"/>
                  </a:outerShdw>
                </a:effectLst>
              </a:rPr>
              <a:t>       </a:t>
            </a:r>
            <a:r>
              <a:rPr lang="zh-CN" altLang="en-US" sz="2000" b="1" dirty="0"/>
              <a:t>对于递归子程序调用，用栈存放返回地址，当调用该子程序时，由递归入口子程序将返回地址压入栈中，当返回时，用递归出口子程序从栈中取出返回地址。</a:t>
            </a:r>
          </a:p>
          <a:p>
            <a:pPr algn="just">
              <a:lnSpc>
                <a:spcPct val="125000"/>
              </a:lnSpc>
            </a:pPr>
            <a:endParaRPr lang="zh-CN" altLang="en-US" sz="2000" b="1" dirty="0">
              <a:effectLst>
                <a:outerShdw blurRad="38100" dist="38100" dir="2700000" algn="tl">
                  <a:srgbClr val="000000"/>
                </a:outerShdw>
              </a:effectLst>
            </a:endParaRPr>
          </a:p>
          <a:p>
            <a:pPr algn="just">
              <a:lnSpc>
                <a:spcPct val="125000"/>
              </a:lnSpc>
            </a:pPr>
            <a:r>
              <a:rPr lang="zh-CN" altLang="en-US" sz="2000" b="1" dirty="0">
                <a:effectLst>
                  <a:outerShdw blurRad="38100" dist="38100" dir="2700000" algn="tl">
                    <a:srgbClr val="000000"/>
                  </a:outerShdw>
                </a:effectLst>
              </a:rPr>
              <a:t>       </a:t>
            </a:r>
            <a:r>
              <a:rPr lang="zh-CN" altLang="en-US" sz="2000" b="1" dirty="0"/>
              <a:t>程序语言的许多语法成分是递归定义的，因此可以用递归下降方法对其进行语法分析</a:t>
            </a:r>
          </a:p>
        </p:txBody>
      </p:sp>
    </p:spTree>
    <p:extLst>
      <p:ext uri="{BB962C8B-B14F-4D97-AF65-F5344CB8AC3E}">
        <p14:creationId xmlns:p14="http://schemas.microsoft.com/office/powerpoint/2010/main" val="2322794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linds(horizont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blinds(horizontal)">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3">
                                            <p:txEl>
                                              <p:pRg st="0" end="0"/>
                                            </p:txEl>
                                          </p:spTgt>
                                        </p:tgtEl>
                                        <p:attrNameLst>
                                          <p:attrName>style.visibility</p:attrName>
                                        </p:attrNameLst>
                                      </p:cBhvr>
                                      <p:to>
                                        <p:strVal val="visible"/>
                                      </p:to>
                                    </p:set>
                                    <p:animEffect transition="in" filter="blinds(horizontal)">
                                      <p:cBhvr>
                                        <p:cTn id="22" dur="500"/>
                                        <p:tgtEl>
                                          <p:spTgt spid="1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3">
                                            <p:txEl>
                                              <p:pRg st="2" end="2"/>
                                            </p:txEl>
                                          </p:spTgt>
                                        </p:tgtEl>
                                        <p:attrNameLst>
                                          <p:attrName>style.visibility</p:attrName>
                                        </p:attrNameLst>
                                      </p:cBhvr>
                                      <p:to>
                                        <p:strVal val="visible"/>
                                      </p:to>
                                    </p:set>
                                    <p:animEffect transition="in" filter="blinds(horizontal)">
                                      <p:cBhvr>
                                        <p:cTn id="27" dur="500"/>
                                        <p:tgtEl>
                                          <p:spTgt spid="1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B066EADB-F6CD-465C-81B8-158733F9252F}" type="slidenum">
              <a:rPr lang="en-US" altLang="zh-CN"/>
              <a:pPr eaLnBrk="1" hangingPunct="1"/>
              <a:t>30</a:t>
            </a:fld>
            <a:endParaRPr lang="en-US" altLang="zh-CN"/>
          </a:p>
        </p:txBody>
      </p:sp>
      <p:grpSp>
        <p:nvGrpSpPr>
          <p:cNvPr id="78851" name="Group 2"/>
          <p:cNvGrpSpPr>
            <a:grpSpLocks/>
          </p:cNvGrpSpPr>
          <p:nvPr/>
        </p:nvGrpSpPr>
        <p:grpSpPr bwMode="auto">
          <a:xfrm>
            <a:off x="4008439" y="333376"/>
            <a:ext cx="503237" cy="1223963"/>
            <a:chOff x="159" y="981"/>
            <a:chExt cx="317" cy="771"/>
          </a:xfrm>
          <a:noFill/>
        </p:grpSpPr>
        <p:sp>
          <p:nvSpPr>
            <p:cNvPr id="220163"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20164"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0165"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20166"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20167" name="Rectangle 7"/>
          <p:cNvSpPr>
            <a:spLocks noChangeArrowheads="1"/>
          </p:cNvSpPr>
          <p:nvPr/>
        </p:nvSpPr>
        <p:spPr bwMode="auto">
          <a:xfrm>
            <a:off x="1847850" y="1773239"/>
            <a:ext cx="5126038" cy="1190625"/>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en-US" altLang="zh-CN" dirty="0">
                <a:solidFill>
                  <a:srgbClr val="011893"/>
                </a:solidFill>
              </a:rPr>
              <a:t>   20</a:t>
            </a:r>
            <a:r>
              <a:rPr lang="zh-CN" altLang="en-US" dirty="0">
                <a:solidFill>
                  <a:srgbClr val="011893"/>
                </a:solidFill>
              </a:rPr>
              <a:t>） </a:t>
            </a:r>
            <a:r>
              <a:rPr lang="en-US" altLang="zh-CN" dirty="0"/>
              <a:t>P(E)</a:t>
            </a:r>
            <a:r>
              <a:rPr lang="zh-CN" altLang="en-US" dirty="0"/>
              <a:t>执行</a:t>
            </a:r>
            <a:r>
              <a:rPr lang="en-US" altLang="zh-CN" dirty="0"/>
              <a:t>P(E):5</a:t>
            </a:r>
            <a:r>
              <a:rPr lang="zh-CN" altLang="en-US" dirty="0"/>
              <a:t>，即</a:t>
            </a:r>
            <a:r>
              <a:rPr lang="zh-CN" altLang="en-US" dirty="0">
                <a:solidFill>
                  <a:srgbClr val="FF3399"/>
                </a:solidFill>
              </a:rPr>
              <a:t> </a:t>
            </a:r>
            <a:r>
              <a:rPr lang="en-US" altLang="zh-CN" dirty="0"/>
              <a:t>P(E) </a:t>
            </a:r>
            <a:r>
              <a:rPr lang="zh-CN" altLang="en-US" dirty="0"/>
              <a:t>子程序判别</a:t>
            </a:r>
            <a:r>
              <a:rPr lang="en-US" altLang="zh-CN" dirty="0" err="1"/>
              <a:t>ch</a:t>
            </a:r>
            <a:r>
              <a:rPr lang="en-US" altLang="zh-CN" dirty="0"/>
              <a:t>?  </a:t>
            </a:r>
          </a:p>
          <a:p>
            <a:pPr algn="l" eaLnBrk="1" hangingPunct="1"/>
            <a:r>
              <a:rPr lang="en-US" altLang="zh-CN" dirty="0"/>
              <a:t>        </a:t>
            </a:r>
            <a:r>
              <a:rPr lang="zh-CN" altLang="en-US" dirty="0"/>
              <a:t>＝</a:t>
            </a:r>
            <a:r>
              <a:rPr lang="en-US" altLang="zh-CN" dirty="0"/>
              <a:t>a</a:t>
            </a:r>
            <a:r>
              <a:rPr lang="zh-CN" altLang="en-US" dirty="0"/>
              <a:t>，现在是</a:t>
            </a:r>
            <a:r>
              <a:rPr lang="en-US" altLang="zh-CN" dirty="0"/>
              <a:t>a</a:t>
            </a:r>
            <a:r>
              <a:rPr lang="zh-CN" altLang="en-US" dirty="0"/>
              <a:t>，接着读入下一个字符。</a:t>
            </a:r>
          </a:p>
          <a:p>
            <a:pPr algn="l" eaLnBrk="1" hangingPunct="1"/>
            <a:endParaRPr lang="zh-CN" altLang="en-US" dirty="0"/>
          </a:p>
          <a:p>
            <a:pPr algn="l" eaLnBrk="1" hangingPunct="1"/>
            <a:endParaRPr lang="en-US" altLang="zh-CN" dirty="0"/>
          </a:p>
        </p:txBody>
      </p:sp>
      <p:sp>
        <p:nvSpPr>
          <p:cNvPr id="220168" name="Rectangle 8"/>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r>
              <a:rPr lang="zh-CN" altLang="en-US"/>
              <a:t>主返 </a:t>
            </a:r>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en-US" altLang="zh-CN"/>
          </a:p>
        </p:txBody>
      </p:sp>
      <p:sp>
        <p:nvSpPr>
          <p:cNvPr id="220169" name="Line 9"/>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0170" name="Line 10"/>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0171" name="Line 11"/>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0172" name="Text Box 12"/>
          <p:cNvSpPr txBox="1">
            <a:spLocks noChangeArrowheads="1"/>
          </p:cNvSpPr>
          <p:nvPr/>
        </p:nvSpPr>
        <p:spPr bwMode="auto">
          <a:xfrm>
            <a:off x="2387600" y="3860801"/>
            <a:ext cx="1081088" cy="366713"/>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20173" name="Line 13"/>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0174" name="Line 14"/>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0175" name="Line 15"/>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78862" name="Group 16"/>
          <p:cNvGrpSpPr>
            <a:grpSpLocks/>
          </p:cNvGrpSpPr>
          <p:nvPr/>
        </p:nvGrpSpPr>
        <p:grpSpPr bwMode="auto">
          <a:xfrm>
            <a:off x="7391401" y="692150"/>
            <a:ext cx="2989263" cy="5138738"/>
            <a:chOff x="3492" y="737"/>
            <a:chExt cx="2268" cy="3583"/>
          </a:xfrm>
          <a:noFill/>
        </p:grpSpPr>
        <p:sp>
          <p:nvSpPr>
            <p:cNvPr id="78864" name="AutoShape 17"/>
            <p:cNvSpPr>
              <a:spLocks noChangeArrowheads="1"/>
            </p:cNvSpPr>
            <p:nvPr/>
          </p:nvSpPr>
          <p:spPr bwMode="auto">
            <a:xfrm>
              <a:off x="4762" y="737"/>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sz="1600" b="0">
                <a:solidFill>
                  <a:srgbClr val="4F0EF2"/>
                </a:solidFill>
              </a:endParaRPr>
            </a:p>
          </p:txBody>
        </p:sp>
        <p:sp>
          <p:nvSpPr>
            <p:cNvPr id="220178" name="Rectangle 18"/>
            <p:cNvSpPr>
              <a:spLocks noChangeArrowheads="1"/>
            </p:cNvSpPr>
            <p:nvPr/>
          </p:nvSpPr>
          <p:spPr bwMode="auto">
            <a:xfrm>
              <a:off x="4490" y="1021"/>
              <a:ext cx="771" cy="246"/>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SCIN</a:t>
              </a:r>
            </a:p>
          </p:txBody>
        </p:sp>
        <p:sp>
          <p:nvSpPr>
            <p:cNvPr id="220179" name="Line 19"/>
            <p:cNvSpPr>
              <a:spLocks noChangeShapeType="1"/>
            </p:cNvSpPr>
            <p:nvPr/>
          </p:nvSpPr>
          <p:spPr bwMode="auto">
            <a:xfrm>
              <a:off x="4853" y="1271"/>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0180" name="Text Box 20"/>
            <p:cNvSpPr txBox="1">
              <a:spLocks noChangeArrowheads="1"/>
            </p:cNvSpPr>
            <p:nvPr/>
          </p:nvSpPr>
          <p:spPr bwMode="auto">
            <a:xfrm>
              <a:off x="4490" y="1433"/>
              <a:ext cx="772" cy="256"/>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ch=e?</a:t>
              </a:r>
            </a:p>
          </p:txBody>
        </p:sp>
        <p:sp>
          <p:nvSpPr>
            <p:cNvPr id="220181" name="Text Box 21"/>
            <p:cNvSpPr txBox="1">
              <a:spLocks noChangeArrowheads="1"/>
            </p:cNvSpPr>
            <p:nvPr/>
          </p:nvSpPr>
          <p:spPr bwMode="auto">
            <a:xfrm>
              <a:off x="4581" y="778"/>
              <a:ext cx="181"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1</a:t>
              </a:r>
            </a:p>
          </p:txBody>
        </p:sp>
        <p:sp>
          <p:nvSpPr>
            <p:cNvPr id="220182" name="Text Box 22"/>
            <p:cNvSpPr txBox="1">
              <a:spLocks noChangeArrowheads="1"/>
            </p:cNvSpPr>
            <p:nvPr/>
          </p:nvSpPr>
          <p:spPr bwMode="auto">
            <a:xfrm>
              <a:off x="4581" y="1267"/>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2</a:t>
              </a:r>
            </a:p>
          </p:txBody>
        </p:sp>
        <p:sp>
          <p:nvSpPr>
            <p:cNvPr id="220183" name="Line 23"/>
            <p:cNvSpPr>
              <a:spLocks noChangeShapeType="1"/>
            </p:cNvSpPr>
            <p:nvPr/>
          </p:nvSpPr>
          <p:spPr bwMode="auto">
            <a:xfrm flipH="1">
              <a:off x="4354" y="1632"/>
              <a:ext cx="454"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0184" name="Rectangle 24"/>
            <p:cNvSpPr>
              <a:spLocks noChangeArrowheads="1"/>
            </p:cNvSpPr>
            <p:nvPr/>
          </p:nvSpPr>
          <p:spPr bwMode="auto">
            <a:xfrm>
              <a:off x="3991" y="1877"/>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20185" name="Line 25"/>
            <p:cNvSpPr>
              <a:spLocks noChangeShapeType="1"/>
            </p:cNvSpPr>
            <p:nvPr/>
          </p:nvSpPr>
          <p:spPr bwMode="auto">
            <a:xfrm>
              <a:off x="4354" y="2121"/>
              <a:ext cx="0" cy="206"/>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0186" name="Rectangle 26"/>
            <p:cNvSpPr>
              <a:spLocks noChangeArrowheads="1"/>
            </p:cNvSpPr>
            <p:nvPr/>
          </p:nvSpPr>
          <p:spPr bwMode="auto">
            <a:xfrm>
              <a:off x="3991" y="2325"/>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P(B)</a:t>
              </a:r>
            </a:p>
          </p:txBody>
        </p:sp>
        <p:sp>
          <p:nvSpPr>
            <p:cNvPr id="220187" name="Line 27"/>
            <p:cNvSpPr>
              <a:spLocks noChangeShapeType="1"/>
            </p:cNvSpPr>
            <p:nvPr/>
          </p:nvSpPr>
          <p:spPr bwMode="auto">
            <a:xfrm>
              <a:off x="4354" y="25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0188" name="Text Box 28"/>
            <p:cNvSpPr txBox="1">
              <a:spLocks noChangeArrowheads="1"/>
            </p:cNvSpPr>
            <p:nvPr/>
          </p:nvSpPr>
          <p:spPr bwMode="auto">
            <a:xfrm>
              <a:off x="3989" y="2732"/>
              <a:ext cx="772" cy="258"/>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ch=a?</a:t>
              </a:r>
            </a:p>
          </p:txBody>
        </p:sp>
        <p:sp>
          <p:nvSpPr>
            <p:cNvPr id="220189" name="Line 29"/>
            <p:cNvSpPr>
              <a:spLocks noChangeShapeType="1"/>
            </p:cNvSpPr>
            <p:nvPr/>
          </p:nvSpPr>
          <p:spPr bwMode="auto">
            <a:xfrm>
              <a:off x="4898" y="1632"/>
              <a:ext cx="500"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0190" name="Rectangle 30"/>
            <p:cNvSpPr>
              <a:spLocks noChangeArrowheads="1"/>
            </p:cNvSpPr>
            <p:nvPr/>
          </p:nvSpPr>
          <p:spPr bwMode="auto">
            <a:xfrm>
              <a:off x="4989" y="1877"/>
              <a:ext cx="771" cy="244"/>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20191" name="Line 31"/>
            <p:cNvSpPr>
              <a:spLocks noChangeShapeType="1"/>
            </p:cNvSpPr>
            <p:nvPr/>
          </p:nvSpPr>
          <p:spPr bwMode="auto">
            <a:xfrm flipH="1">
              <a:off x="3855" y="293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0192" name="Rectangle 32"/>
            <p:cNvSpPr>
              <a:spLocks noChangeArrowheads="1"/>
            </p:cNvSpPr>
            <p:nvPr/>
          </p:nvSpPr>
          <p:spPr bwMode="auto">
            <a:xfrm>
              <a:off x="3492" y="3180"/>
              <a:ext cx="771" cy="245"/>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20193" name="Line 33"/>
            <p:cNvSpPr>
              <a:spLocks noChangeShapeType="1"/>
            </p:cNvSpPr>
            <p:nvPr/>
          </p:nvSpPr>
          <p:spPr bwMode="auto">
            <a:xfrm>
              <a:off x="3855" y="3425"/>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0194" name="Rectangle 34"/>
            <p:cNvSpPr>
              <a:spLocks noChangeArrowheads="1"/>
            </p:cNvSpPr>
            <p:nvPr/>
          </p:nvSpPr>
          <p:spPr bwMode="auto">
            <a:xfrm>
              <a:off x="3492" y="3628"/>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P(A)</a:t>
              </a:r>
            </a:p>
          </p:txBody>
        </p:sp>
        <p:sp>
          <p:nvSpPr>
            <p:cNvPr id="220195" name="Line 35"/>
            <p:cNvSpPr>
              <a:spLocks noChangeShapeType="1"/>
            </p:cNvSpPr>
            <p:nvPr/>
          </p:nvSpPr>
          <p:spPr bwMode="auto">
            <a:xfrm>
              <a:off x="4399" y="2936"/>
              <a:ext cx="499"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0196" name="Rectangle 36"/>
            <p:cNvSpPr>
              <a:spLocks noChangeArrowheads="1"/>
            </p:cNvSpPr>
            <p:nvPr/>
          </p:nvSpPr>
          <p:spPr bwMode="auto">
            <a:xfrm>
              <a:off x="4490" y="3180"/>
              <a:ext cx="771" cy="245"/>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20197" name="Line 37"/>
            <p:cNvSpPr>
              <a:spLocks noChangeShapeType="1"/>
            </p:cNvSpPr>
            <p:nvPr/>
          </p:nvSpPr>
          <p:spPr bwMode="auto">
            <a:xfrm>
              <a:off x="3855" y="3872"/>
              <a:ext cx="0" cy="20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0198" name="Rectangle 38"/>
            <p:cNvSpPr>
              <a:spLocks noChangeArrowheads="1"/>
            </p:cNvSpPr>
            <p:nvPr/>
          </p:nvSpPr>
          <p:spPr bwMode="auto">
            <a:xfrm>
              <a:off x="3492" y="4076"/>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SCOUT</a:t>
              </a:r>
            </a:p>
          </p:txBody>
        </p:sp>
        <p:sp>
          <p:nvSpPr>
            <p:cNvPr id="220199" name="Text Box 39"/>
            <p:cNvSpPr txBox="1">
              <a:spLocks noChangeArrowheads="1"/>
            </p:cNvSpPr>
            <p:nvPr/>
          </p:nvSpPr>
          <p:spPr bwMode="auto">
            <a:xfrm>
              <a:off x="4399" y="154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20200" name="Text Box 40"/>
            <p:cNvSpPr txBox="1">
              <a:spLocks noChangeArrowheads="1"/>
            </p:cNvSpPr>
            <p:nvPr/>
          </p:nvSpPr>
          <p:spPr bwMode="auto">
            <a:xfrm>
              <a:off x="5170" y="1553"/>
              <a:ext cx="182" cy="236"/>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20201" name="Text Box 41"/>
            <p:cNvSpPr txBox="1">
              <a:spLocks noChangeArrowheads="1"/>
            </p:cNvSpPr>
            <p:nvPr/>
          </p:nvSpPr>
          <p:spPr bwMode="auto">
            <a:xfrm>
              <a:off x="3900" y="286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20202" name="Text Box 42"/>
            <p:cNvSpPr txBox="1">
              <a:spLocks noChangeArrowheads="1"/>
            </p:cNvSpPr>
            <p:nvPr/>
          </p:nvSpPr>
          <p:spPr bwMode="auto">
            <a:xfrm>
              <a:off x="4627" y="2869"/>
              <a:ext cx="182" cy="235"/>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20203" name="Text Box 43"/>
            <p:cNvSpPr txBox="1">
              <a:spLocks noChangeArrowheads="1"/>
            </p:cNvSpPr>
            <p:nvPr/>
          </p:nvSpPr>
          <p:spPr bwMode="auto">
            <a:xfrm>
              <a:off x="4580"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3</a:t>
              </a:r>
            </a:p>
          </p:txBody>
        </p:sp>
        <p:sp>
          <p:nvSpPr>
            <p:cNvPr id="220204" name="Text Box 44"/>
            <p:cNvSpPr txBox="1">
              <a:spLocks noChangeArrowheads="1"/>
            </p:cNvSpPr>
            <p:nvPr/>
          </p:nvSpPr>
          <p:spPr bwMode="auto">
            <a:xfrm>
              <a:off x="4989"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4</a:t>
              </a:r>
            </a:p>
          </p:txBody>
        </p:sp>
        <p:sp>
          <p:nvSpPr>
            <p:cNvPr id="220205" name="Text Box 45"/>
            <p:cNvSpPr txBox="1">
              <a:spLocks noChangeArrowheads="1"/>
            </p:cNvSpPr>
            <p:nvPr/>
          </p:nvSpPr>
          <p:spPr bwMode="auto">
            <a:xfrm>
              <a:off x="4127" y="255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5</a:t>
              </a:r>
            </a:p>
          </p:txBody>
        </p:sp>
        <p:sp>
          <p:nvSpPr>
            <p:cNvPr id="220206" name="Text Box 46"/>
            <p:cNvSpPr txBox="1">
              <a:spLocks noChangeArrowheads="1"/>
            </p:cNvSpPr>
            <p:nvPr/>
          </p:nvSpPr>
          <p:spPr bwMode="auto">
            <a:xfrm>
              <a:off x="3673" y="2914"/>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6</a:t>
              </a:r>
            </a:p>
          </p:txBody>
        </p:sp>
        <p:sp>
          <p:nvSpPr>
            <p:cNvPr id="220207" name="Text Box 47"/>
            <p:cNvSpPr txBox="1">
              <a:spLocks noChangeArrowheads="1"/>
            </p:cNvSpPr>
            <p:nvPr/>
          </p:nvSpPr>
          <p:spPr bwMode="auto">
            <a:xfrm>
              <a:off x="3582" y="3413"/>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7</a:t>
              </a:r>
            </a:p>
          </p:txBody>
        </p:sp>
        <p:sp>
          <p:nvSpPr>
            <p:cNvPr id="220208" name="Text Box 48"/>
            <p:cNvSpPr txBox="1">
              <a:spLocks noChangeArrowheads="1"/>
            </p:cNvSpPr>
            <p:nvPr/>
          </p:nvSpPr>
          <p:spPr bwMode="auto">
            <a:xfrm>
              <a:off x="3582" y="382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8</a:t>
              </a:r>
            </a:p>
          </p:txBody>
        </p:sp>
      </p:grpSp>
      <p:sp>
        <p:nvSpPr>
          <p:cNvPr id="220209" name="Rectangle 49"/>
          <p:cNvSpPr>
            <a:spLocks noChangeArrowheads="1"/>
          </p:cNvSpPr>
          <p:nvPr/>
        </p:nvSpPr>
        <p:spPr bwMode="auto">
          <a:xfrm>
            <a:off x="6934200" y="381001"/>
            <a:ext cx="19050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P(E)</a:t>
            </a:r>
          </a:p>
        </p:txBody>
      </p:sp>
      <p:sp>
        <p:nvSpPr>
          <p:cNvPr id="78900" name="Rectangle 52"/>
          <p:cNvSpPr>
            <a:spLocks noChangeArrowheads="1"/>
          </p:cNvSpPr>
          <p:nvPr/>
        </p:nvSpPr>
        <p:spPr bwMode="auto">
          <a:xfrm>
            <a:off x="4943475"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23200240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C926B446-F381-458A-9868-2D621A889085}" type="slidenum">
              <a:rPr lang="en-US" altLang="zh-CN"/>
              <a:pPr eaLnBrk="1" hangingPunct="1"/>
              <a:t>31</a:t>
            </a:fld>
            <a:endParaRPr lang="en-US" altLang="zh-CN"/>
          </a:p>
        </p:txBody>
      </p:sp>
      <p:grpSp>
        <p:nvGrpSpPr>
          <p:cNvPr id="79875" name="Group 2"/>
          <p:cNvGrpSpPr>
            <a:grpSpLocks/>
          </p:cNvGrpSpPr>
          <p:nvPr/>
        </p:nvGrpSpPr>
        <p:grpSpPr bwMode="auto">
          <a:xfrm>
            <a:off x="4403725" y="333376"/>
            <a:ext cx="503238" cy="1223963"/>
            <a:chOff x="159" y="981"/>
            <a:chExt cx="317" cy="771"/>
          </a:xfrm>
          <a:noFill/>
        </p:grpSpPr>
        <p:sp>
          <p:nvSpPr>
            <p:cNvPr id="222211"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22212"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2213"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22214"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22215" name="Rectangle 7"/>
          <p:cNvSpPr>
            <a:spLocks noChangeArrowheads="1"/>
          </p:cNvSpPr>
          <p:nvPr/>
        </p:nvSpPr>
        <p:spPr bwMode="auto">
          <a:xfrm>
            <a:off x="1847850" y="1773238"/>
            <a:ext cx="5126038" cy="366712"/>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en-US" altLang="zh-CN" dirty="0">
                <a:solidFill>
                  <a:srgbClr val="011893"/>
                </a:solidFill>
                <a:latin typeface="Times New Roman" panose="02020603050405020304" pitchFamily="18" charset="0"/>
              </a:rPr>
              <a:t>  21</a:t>
            </a:r>
            <a:r>
              <a:rPr lang="zh-CN" altLang="en-US" dirty="0">
                <a:solidFill>
                  <a:srgbClr val="011893"/>
                </a:solidFill>
                <a:latin typeface="Times New Roman" panose="02020603050405020304" pitchFamily="18" charset="0"/>
              </a:rPr>
              <a:t>）</a:t>
            </a:r>
            <a:r>
              <a:rPr lang="zh-CN" altLang="en-US" dirty="0">
                <a:latin typeface="Times New Roman" panose="02020603050405020304" pitchFamily="18" charset="0"/>
              </a:rPr>
              <a:t>读入下一个字符</a:t>
            </a:r>
            <a:r>
              <a:rPr lang="en-US" altLang="zh-CN" dirty="0">
                <a:latin typeface="Times New Roman" panose="02020603050405020304" pitchFamily="18" charset="0"/>
              </a:rPr>
              <a:t>a</a:t>
            </a:r>
            <a:r>
              <a:rPr lang="zh-CN" altLang="en-US" dirty="0">
                <a:latin typeface="Times New Roman" panose="02020603050405020304" pitchFamily="18" charset="0"/>
              </a:rPr>
              <a:t>，即</a:t>
            </a:r>
            <a:r>
              <a:rPr lang="en-US" altLang="zh-CN" dirty="0" err="1">
                <a:latin typeface="Times New Roman" panose="02020603050405020304" pitchFamily="18" charset="0"/>
              </a:rPr>
              <a:t>ch</a:t>
            </a:r>
            <a:r>
              <a:rPr lang="zh-CN" altLang="en-US" dirty="0">
                <a:latin typeface="Times New Roman" panose="02020603050405020304" pitchFamily="18" charset="0"/>
              </a:rPr>
              <a:t>＝</a:t>
            </a:r>
            <a:r>
              <a:rPr lang="en-US" altLang="zh-CN" dirty="0">
                <a:latin typeface="Times New Roman" panose="02020603050405020304" pitchFamily="18" charset="0"/>
              </a:rPr>
              <a:t>a</a:t>
            </a:r>
          </a:p>
        </p:txBody>
      </p:sp>
      <p:sp>
        <p:nvSpPr>
          <p:cNvPr id="222216" name="Rectangle 8"/>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r>
              <a:rPr lang="zh-CN" altLang="en-US"/>
              <a:t>主返 </a:t>
            </a:r>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en-US" altLang="zh-CN"/>
          </a:p>
        </p:txBody>
      </p:sp>
      <p:sp>
        <p:nvSpPr>
          <p:cNvPr id="222217" name="Line 9"/>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2218" name="Line 10"/>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2219" name="Line 11"/>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2220" name="Text Box 12"/>
          <p:cNvSpPr txBox="1">
            <a:spLocks noChangeArrowheads="1"/>
          </p:cNvSpPr>
          <p:nvPr/>
        </p:nvSpPr>
        <p:spPr bwMode="auto">
          <a:xfrm>
            <a:off x="2387600" y="3860801"/>
            <a:ext cx="1081088" cy="366713"/>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22221" name="Line 13"/>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2222" name="Line 14"/>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2223" name="Line 15"/>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79886" name="Group 16"/>
          <p:cNvGrpSpPr>
            <a:grpSpLocks/>
          </p:cNvGrpSpPr>
          <p:nvPr/>
        </p:nvGrpSpPr>
        <p:grpSpPr bwMode="auto">
          <a:xfrm>
            <a:off x="7391401" y="692150"/>
            <a:ext cx="2989263" cy="5138738"/>
            <a:chOff x="3492" y="737"/>
            <a:chExt cx="2268" cy="3583"/>
          </a:xfrm>
          <a:noFill/>
        </p:grpSpPr>
        <p:sp>
          <p:nvSpPr>
            <p:cNvPr id="79888" name="AutoShape 17"/>
            <p:cNvSpPr>
              <a:spLocks noChangeArrowheads="1"/>
            </p:cNvSpPr>
            <p:nvPr/>
          </p:nvSpPr>
          <p:spPr bwMode="auto">
            <a:xfrm>
              <a:off x="4762" y="737"/>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sz="1600" b="0">
                <a:solidFill>
                  <a:srgbClr val="4F0EF2"/>
                </a:solidFill>
              </a:endParaRPr>
            </a:p>
          </p:txBody>
        </p:sp>
        <p:sp>
          <p:nvSpPr>
            <p:cNvPr id="222226" name="Rectangle 18"/>
            <p:cNvSpPr>
              <a:spLocks noChangeArrowheads="1"/>
            </p:cNvSpPr>
            <p:nvPr/>
          </p:nvSpPr>
          <p:spPr bwMode="auto">
            <a:xfrm>
              <a:off x="4490" y="1021"/>
              <a:ext cx="771" cy="246"/>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SCIN</a:t>
              </a:r>
            </a:p>
          </p:txBody>
        </p:sp>
        <p:sp>
          <p:nvSpPr>
            <p:cNvPr id="222227" name="Line 19"/>
            <p:cNvSpPr>
              <a:spLocks noChangeShapeType="1"/>
            </p:cNvSpPr>
            <p:nvPr/>
          </p:nvSpPr>
          <p:spPr bwMode="auto">
            <a:xfrm>
              <a:off x="4853" y="1271"/>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2228" name="Text Box 20"/>
            <p:cNvSpPr txBox="1">
              <a:spLocks noChangeArrowheads="1"/>
            </p:cNvSpPr>
            <p:nvPr/>
          </p:nvSpPr>
          <p:spPr bwMode="auto">
            <a:xfrm>
              <a:off x="4490" y="1433"/>
              <a:ext cx="772" cy="256"/>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ch=e?</a:t>
              </a:r>
            </a:p>
          </p:txBody>
        </p:sp>
        <p:sp>
          <p:nvSpPr>
            <p:cNvPr id="222229" name="Text Box 21"/>
            <p:cNvSpPr txBox="1">
              <a:spLocks noChangeArrowheads="1"/>
            </p:cNvSpPr>
            <p:nvPr/>
          </p:nvSpPr>
          <p:spPr bwMode="auto">
            <a:xfrm>
              <a:off x="4581" y="778"/>
              <a:ext cx="181"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1</a:t>
              </a:r>
            </a:p>
          </p:txBody>
        </p:sp>
        <p:sp>
          <p:nvSpPr>
            <p:cNvPr id="222230" name="Text Box 22"/>
            <p:cNvSpPr txBox="1">
              <a:spLocks noChangeArrowheads="1"/>
            </p:cNvSpPr>
            <p:nvPr/>
          </p:nvSpPr>
          <p:spPr bwMode="auto">
            <a:xfrm>
              <a:off x="4581" y="1267"/>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2</a:t>
              </a:r>
            </a:p>
          </p:txBody>
        </p:sp>
        <p:sp>
          <p:nvSpPr>
            <p:cNvPr id="222231" name="Line 23"/>
            <p:cNvSpPr>
              <a:spLocks noChangeShapeType="1"/>
            </p:cNvSpPr>
            <p:nvPr/>
          </p:nvSpPr>
          <p:spPr bwMode="auto">
            <a:xfrm flipH="1">
              <a:off x="4354" y="1632"/>
              <a:ext cx="454"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2232" name="Rectangle 24"/>
            <p:cNvSpPr>
              <a:spLocks noChangeArrowheads="1"/>
            </p:cNvSpPr>
            <p:nvPr/>
          </p:nvSpPr>
          <p:spPr bwMode="auto">
            <a:xfrm>
              <a:off x="3991" y="1877"/>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22233" name="Line 25"/>
            <p:cNvSpPr>
              <a:spLocks noChangeShapeType="1"/>
            </p:cNvSpPr>
            <p:nvPr/>
          </p:nvSpPr>
          <p:spPr bwMode="auto">
            <a:xfrm>
              <a:off x="4354" y="2121"/>
              <a:ext cx="0" cy="206"/>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2234" name="Rectangle 26"/>
            <p:cNvSpPr>
              <a:spLocks noChangeArrowheads="1"/>
            </p:cNvSpPr>
            <p:nvPr/>
          </p:nvSpPr>
          <p:spPr bwMode="auto">
            <a:xfrm>
              <a:off x="3991" y="2325"/>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P(B)</a:t>
              </a:r>
            </a:p>
          </p:txBody>
        </p:sp>
        <p:sp>
          <p:nvSpPr>
            <p:cNvPr id="222235" name="Line 27"/>
            <p:cNvSpPr>
              <a:spLocks noChangeShapeType="1"/>
            </p:cNvSpPr>
            <p:nvPr/>
          </p:nvSpPr>
          <p:spPr bwMode="auto">
            <a:xfrm>
              <a:off x="4354" y="25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2236" name="Text Box 28"/>
            <p:cNvSpPr txBox="1">
              <a:spLocks noChangeArrowheads="1"/>
            </p:cNvSpPr>
            <p:nvPr/>
          </p:nvSpPr>
          <p:spPr bwMode="auto">
            <a:xfrm>
              <a:off x="3989" y="2732"/>
              <a:ext cx="772" cy="258"/>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ch=a?</a:t>
              </a:r>
            </a:p>
          </p:txBody>
        </p:sp>
        <p:sp>
          <p:nvSpPr>
            <p:cNvPr id="222237" name="Line 29"/>
            <p:cNvSpPr>
              <a:spLocks noChangeShapeType="1"/>
            </p:cNvSpPr>
            <p:nvPr/>
          </p:nvSpPr>
          <p:spPr bwMode="auto">
            <a:xfrm>
              <a:off x="4898" y="1632"/>
              <a:ext cx="500"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2238" name="Rectangle 30"/>
            <p:cNvSpPr>
              <a:spLocks noChangeArrowheads="1"/>
            </p:cNvSpPr>
            <p:nvPr/>
          </p:nvSpPr>
          <p:spPr bwMode="auto">
            <a:xfrm>
              <a:off x="4989" y="1877"/>
              <a:ext cx="771" cy="244"/>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22239" name="Line 31"/>
            <p:cNvSpPr>
              <a:spLocks noChangeShapeType="1"/>
            </p:cNvSpPr>
            <p:nvPr/>
          </p:nvSpPr>
          <p:spPr bwMode="auto">
            <a:xfrm flipH="1">
              <a:off x="3855" y="293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2240" name="Rectangle 32"/>
            <p:cNvSpPr>
              <a:spLocks noChangeArrowheads="1"/>
            </p:cNvSpPr>
            <p:nvPr/>
          </p:nvSpPr>
          <p:spPr bwMode="auto">
            <a:xfrm>
              <a:off x="3492" y="3180"/>
              <a:ext cx="771" cy="245"/>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22241" name="Line 33"/>
            <p:cNvSpPr>
              <a:spLocks noChangeShapeType="1"/>
            </p:cNvSpPr>
            <p:nvPr/>
          </p:nvSpPr>
          <p:spPr bwMode="auto">
            <a:xfrm>
              <a:off x="3855" y="3425"/>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2242" name="Rectangle 34"/>
            <p:cNvSpPr>
              <a:spLocks noChangeArrowheads="1"/>
            </p:cNvSpPr>
            <p:nvPr/>
          </p:nvSpPr>
          <p:spPr bwMode="auto">
            <a:xfrm>
              <a:off x="3492" y="3628"/>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P(A)</a:t>
              </a:r>
            </a:p>
          </p:txBody>
        </p:sp>
        <p:sp>
          <p:nvSpPr>
            <p:cNvPr id="222243" name="Line 35"/>
            <p:cNvSpPr>
              <a:spLocks noChangeShapeType="1"/>
            </p:cNvSpPr>
            <p:nvPr/>
          </p:nvSpPr>
          <p:spPr bwMode="auto">
            <a:xfrm>
              <a:off x="4399" y="2936"/>
              <a:ext cx="499"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2244" name="Rectangle 36"/>
            <p:cNvSpPr>
              <a:spLocks noChangeArrowheads="1"/>
            </p:cNvSpPr>
            <p:nvPr/>
          </p:nvSpPr>
          <p:spPr bwMode="auto">
            <a:xfrm>
              <a:off x="4490" y="3180"/>
              <a:ext cx="771" cy="245"/>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22245" name="Line 37"/>
            <p:cNvSpPr>
              <a:spLocks noChangeShapeType="1"/>
            </p:cNvSpPr>
            <p:nvPr/>
          </p:nvSpPr>
          <p:spPr bwMode="auto">
            <a:xfrm>
              <a:off x="3855" y="3872"/>
              <a:ext cx="0" cy="20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2246" name="Rectangle 38"/>
            <p:cNvSpPr>
              <a:spLocks noChangeArrowheads="1"/>
            </p:cNvSpPr>
            <p:nvPr/>
          </p:nvSpPr>
          <p:spPr bwMode="auto">
            <a:xfrm>
              <a:off x="3492" y="4076"/>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SCOUT</a:t>
              </a:r>
            </a:p>
          </p:txBody>
        </p:sp>
        <p:sp>
          <p:nvSpPr>
            <p:cNvPr id="222247" name="Text Box 39"/>
            <p:cNvSpPr txBox="1">
              <a:spLocks noChangeArrowheads="1"/>
            </p:cNvSpPr>
            <p:nvPr/>
          </p:nvSpPr>
          <p:spPr bwMode="auto">
            <a:xfrm>
              <a:off x="4399" y="154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22248" name="Text Box 40"/>
            <p:cNvSpPr txBox="1">
              <a:spLocks noChangeArrowheads="1"/>
            </p:cNvSpPr>
            <p:nvPr/>
          </p:nvSpPr>
          <p:spPr bwMode="auto">
            <a:xfrm>
              <a:off x="5170" y="1553"/>
              <a:ext cx="182" cy="236"/>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22249" name="Text Box 41"/>
            <p:cNvSpPr txBox="1">
              <a:spLocks noChangeArrowheads="1"/>
            </p:cNvSpPr>
            <p:nvPr/>
          </p:nvSpPr>
          <p:spPr bwMode="auto">
            <a:xfrm>
              <a:off x="3900" y="286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22250" name="Text Box 42"/>
            <p:cNvSpPr txBox="1">
              <a:spLocks noChangeArrowheads="1"/>
            </p:cNvSpPr>
            <p:nvPr/>
          </p:nvSpPr>
          <p:spPr bwMode="auto">
            <a:xfrm>
              <a:off x="4627" y="2869"/>
              <a:ext cx="182" cy="235"/>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22251" name="Text Box 43"/>
            <p:cNvSpPr txBox="1">
              <a:spLocks noChangeArrowheads="1"/>
            </p:cNvSpPr>
            <p:nvPr/>
          </p:nvSpPr>
          <p:spPr bwMode="auto">
            <a:xfrm>
              <a:off x="4580"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3</a:t>
              </a:r>
            </a:p>
          </p:txBody>
        </p:sp>
        <p:sp>
          <p:nvSpPr>
            <p:cNvPr id="222252" name="Text Box 44"/>
            <p:cNvSpPr txBox="1">
              <a:spLocks noChangeArrowheads="1"/>
            </p:cNvSpPr>
            <p:nvPr/>
          </p:nvSpPr>
          <p:spPr bwMode="auto">
            <a:xfrm>
              <a:off x="4989"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4</a:t>
              </a:r>
            </a:p>
          </p:txBody>
        </p:sp>
        <p:sp>
          <p:nvSpPr>
            <p:cNvPr id="222253" name="Text Box 45"/>
            <p:cNvSpPr txBox="1">
              <a:spLocks noChangeArrowheads="1"/>
            </p:cNvSpPr>
            <p:nvPr/>
          </p:nvSpPr>
          <p:spPr bwMode="auto">
            <a:xfrm>
              <a:off x="4127" y="255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5</a:t>
              </a:r>
            </a:p>
          </p:txBody>
        </p:sp>
        <p:sp>
          <p:nvSpPr>
            <p:cNvPr id="222254" name="Text Box 46"/>
            <p:cNvSpPr txBox="1">
              <a:spLocks noChangeArrowheads="1"/>
            </p:cNvSpPr>
            <p:nvPr/>
          </p:nvSpPr>
          <p:spPr bwMode="auto">
            <a:xfrm>
              <a:off x="3673" y="2914"/>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6</a:t>
              </a:r>
            </a:p>
          </p:txBody>
        </p:sp>
        <p:sp>
          <p:nvSpPr>
            <p:cNvPr id="222255" name="Text Box 47"/>
            <p:cNvSpPr txBox="1">
              <a:spLocks noChangeArrowheads="1"/>
            </p:cNvSpPr>
            <p:nvPr/>
          </p:nvSpPr>
          <p:spPr bwMode="auto">
            <a:xfrm>
              <a:off x="3582" y="3413"/>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7</a:t>
              </a:r>
            </a:p>
          </p:txBody>
        </p:sp>
        <p:sp>
          <p:nvSpPr>
            <p:cNvPr id="222256" name="Text Box 48"/>
            <p:cNvSpPr txBox="1">
              <a:spLocks noChangeArrowheads="1"/>
            </p:cNvSpPr>
            <p:nvPr/>
          </p:nvSpPr>
          <p:spPr bwMode="auto">
            <a:xfrm>
              <a:off x="3582" y="382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8</a:t>
              </a:r>
            </a:p>
          </p:txBody>
        </p:sp>
      </p:grpSp>
      <p:sp>
        <p:nvSpPr>
          <p:cNvPr id="222257" name="Rectangle 49"/>
          <p:cNvSpPr>
            <a:spLocks noChangeArrowheads="1"/>
          </p:cNvSpPr>
          <p:nvPr/>
        </p:nvSpPr>
        <p:spPr bwMode="auto">
          <a:xfrm>
            <a:off x="7315200" y="457201"/>
            <a:ext cx="2198688"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P(E)</a:t>
            </a:r>
          </a:p>
        </p:txBody>
      </p:sp>
      <p:sp>
        <p:nvSpPr>
          <p:cNvPr id="79924" name="Rectangle 52"/>
          <p:cNvSpPr>
            <a:spLocks noChangeArrowheads="1"/>
          </p:cNvSpPr>
          <p:nvPr/>
        </p:nvSpPr>
        <p:spPr bwMode="auto">
          <a:xfrm>
            <a:off x="5159375"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4424894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EF140FE3-2B42-4671-85C3-B1A04190525E}" type="slidenum">
              <a:rPr lang="en-US" altLang="zh-CN"/>
              <a:pPr eaLnBrk="1" hangingPunct="1"/>
              <a:t>32</a:t>
            </a:fld>
            <a:endParaRPr lang="en-US" altLang="zh-CN"/>
          </a:p>
        </p:txBody>
      </p:sp>
      <p:grpSp>
        <p:nvGrpSpPr>
          <p:cNvPr id="80899" name="Group 2"/>
          <p:cNvGrpSpPr>
            <a:grpSpLocks/>
          </p:cNvGrpSpPr>
          <p:nvPr/>
        </p:nvGrpSpPr>
        <p:grpSpPr bwMode="auto">
          <a:xfrm>
            <a:off x="4403725" y="333376"/>
            <a:ext cx="503238" cy="1223963"/>
            <a:chOff x="159" y="981"/>
            <a:chExt cx="317" cy="771"/>
          </a:xfrm>
          <a:noFill/>
        </p:grpSpPr>
        <p:sp>
          <p:nvSpPr>
            <p:cNvPr id="223235"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23236"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3237"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23238"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23239" name="Rectangle 7"/>
          <p:cNvSpPr>
            <a:spLocks noChangeArrowheads="1"/>
          </p:cNvSpPr>
          <p:nvPr/>
        </p:nvSpPr>
        <p:spPr bwMode="auto">
          <a:xfrm>
            <a:off x="1847850" y="1773239"/>
            <a:ext cx="5126038" cy="1190625"/>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22</a:t>
            </a:r>
            <a:r>
              <a:rPr lang="zh-CN" altLang="en-US" dirty="0">
                <a:solidFill>
                  <a:srgbClr val="011893"/>
                </a:solidFill>
                <a:latin typeface="Arial" charset="0"/>
              </a:rPr>
              <a:t>）</a:t>
            </a:r>
            <a:r>
              <a:rPr lang="en-US" altLang="zh-CN" dirty="0">
                <a:latin typeface="Arial" charset="0"/>
              </a:rPr>
              <a:t>P(E)</a:t>
            </a:r>
            <a:r>
              <a:rPr lang="zh-CN" altLang="en-US" dirty="0">
                <a:latin typeface="Arial" charset="0"/>
              </a:rPr>
              <a:t>子程序调用子程序</a:t>
            </a:r>
            <a:r>
              <a:rPr lang="en-US" altLang="zh-CN" dirty="0">
                <a:latin typeface="Arial" charset="0"/>
              </a:rPr>
              <a:t>P(A)</a:t>
            </a:r>
            <a:r>
              <a:rPr lang="zh-CN" altLang="en-US" dirty="0">
                <a:latin typeface="Arial" charset="0"/>
              </a:rPr>
              <a:t>，</a:t>
            </a:r>
            <a:r>
              <a:rPr lang="en-US" altLang="zh-CN" dirty="0">
                <a:latin typeface="Arial" charset="0"/>
              </a:rPr>
              <a:t>P(A)</a:t>
            </a:r>
            <a:r>
              <a:rPr lang="zh-CN" altLang="en-US" dirty="0">
                <a:latin typeface="Arial" charset="0"/>
              </a:rPr>
              <a:t>调用递归  </a:t>
            </a:r>
          </a:p>
          <a:p>
            <a:pPr algn="l">
              <a:defRPr/>
            </a:pPr>
            <a:r>
              <a:rPr lang="zh-CN" altLang="en-US" dirty="0">
                <a:latin typeface="Arial" charset="0"/>
              </a:rPr>
              <a:t>     入口子程序</a:t>
            </a:r>
            <a:r>
              <a:rPr lang="en-US" altLang="zh-CN" dirty="0">
                <a:latin typeface="Arial" charset="0"/>
              </a:rPr>
              <a:t>SCIN</a:t>
            </a:r>
            <a:r>
              <a:rPr lang="zh-CN" altLang="en-US" dirty="0">
                <a:latin typeface="Arial" charset="0"/>
              </a:rPr>
              <a:t>，将</a:t>
            </a:r>
            <a:r>
              <a:rPr lang="en-US" altLang="zh-CN" dirty="0">
                <a:latin typeface="Arial" charset="0"/>
              </a:rPr>
              <a:t>P(A)</a:t>
            </a:r>
            <a:r>
              <a:rPr lang="zh-CN" altLang="en-US" dirty="0">
                <a:latin typeface="Arial" charset="0"/>
              </a:rPr>
              <a:t>在</a:t>
            </a:r>
            <a:r>
              <a:rPr lang="en-US" altLang="zh-CN" dirty="0">
                <a:latin typeface="Arial" charset="0"/>
              </a:rPr>
              <a:t>P(E)</a:t>
            </a:r>
            <a:r>
              <a:rPr lang="zh-CN" altLang="en-US" dirty="0">
                <a:latin typeface="Arial" charset="0"/>
              </a:rPr>
              <a:t>中的返回地  </a:t>
            </a:r>
          </a:p>
          <a:p>
            <a:pPr algn="l">
              <a:defRPr/>
            </a:pPr>
            <a:r>
              <a:rPr lang="zh-CN" altLang="en-US" dirty="0">
                <a:latin typeface="Arial" charset="0"/>
              </a:rPr>
              <a:t>    址</a:t>
            </a:r>
            <a:r>
              <a:rPr lang="en-US" altLang="zh-CN" dirty="0">
                <a:solidFill>
                  <a:srgbClr val="FF3399"/>
                </a:solidFill>
                <a:latin typeface="Arial" charset="0"/>
              </a:rPr>
              <a:t>P(E):8</a:t>
            </a:r>
            <a:r>
              <a:rPr lang="zh-CN" altLang="en-US" dirty="0">
                <a:latin typeface="Arial" charset="0"/>
              </a:rPr>
              <a:t>送入返回栈中</a:t>
            </a:r>
          </a:p>
          <a:p>
            <a:pPr algn="l">
              <a:defRPr/>
            </a:pPr>
            <a:endParaRPr lang="en-US" altLang="zh-CN" dirty="0">
              <a:latin typeface="Arial" charset="0"/>
            </a:endParaRPr>
          </a:p>
        </p:txBody>
      </p:sp>
      <p:sp>
        <p:nvSpPr>
          <p:cNvPr id="223240" name="Rectangle 8"/>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P(E):8</a:t>
            </a: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p:txBody>
      </p:sp>
      <p:sp>
        <p:nvSpPr>
          <p:cNvPr id="223241" name="Line 9"/>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3242" name="Line 10"/>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3243" name="Line 11"/>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3244" name="Text Box 12"/>
          <p:cNvSpPr txBox="1">
            <a:spLocks noChangeArrowheads="1"/>
          </p:cNvSpPr>
          <p:nvPr/>
        </p:nvSpPr>
        <p:spPr bwMode="auto">
          <a:xfrm>
            <a:off x="2387600" y="4322763"/>
            <a:ext cx="1081088"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23245" name="Line 13"/>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3246" name="Line 14"/>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3247" name="Line 15"/>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80910" name="Group 16"/>
          <p:cNvGrpSpPr>
            <a:grpSpLocks/>
          </p:cNvGrpSpPr>
          <p:nvPr/>
        </p:nvGrpSpPr>
        <p:grpSpPr bwMode="auto">
          <a:xfrm>
            <a:off x="7391401" y="692150"/>
            <a:ext cx="2989263" cy="5138738"/>
            <a:chOff x="3492" y="737"/>
            <a:chExt cx="2268" cy="3583"/>
          </a:xfrm>
          <a:noFill/>
        </p:grpSpPr>
        <p:sp>
          <p:nvSpPr>
            <p:cNvPr id="80912" name="AutoShape 17"/>
            <p:cNvSpPr>
              <a:spLocks noChangeArrowheads="1"/>
            </p:cNvSpPr>
            <p:nvPr/>
          </p:nvSpPr>
          <p:spPr bwMode="auto">
            <a:xfrm>
              <a:off x="4762" y="737"/>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sz="1600" b="0">
                <a:solidFill>
                  <a:srgbClr val="4F0EF2"/>
                </a:solidFill>
              </a:endParaRPr>
            </a:p>
          </p:txBody>
        </p:sp>
        <p:sp>
          <p:nvSpPr>
            <p:cNvPr id="223250" name="Rectangle 18"/>
            <p:cNvSpPr>
              <a:spLocks noChangeArrowheads="1"/>
            </p:cNvSpPr>
            <p:nvPr/>
          </p:nvSpPr>
          <p:spPr bwMode="auto">
            <a:xfrm>
              <a:off x="4490" y="1021"/>
              <a:ext cx="771" cy="246"/>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SCIN</a:t>
              </a:r>
            </a:p>
          </p:txBody>
        </p:sp>
        <p:sp>
          <p:nvSpPr>
            <p:cNvPr id="223251" name="Line 19"/>
            <p:cNvSpPr>
              <a:spLocks noChangeShapeType="1"/>
            </p:cNvSpPr>
            <p:nvPr/>
          </p:nvSpPr>
          <p:spPr bwMode="auto">
            <a:xfrm>
              <a:off x="4853" y="1271"/>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3252" name="Text Box 20"/>
            <p:cNvSpPr txBox="1">
              <a:spLocks noChangeArrowheads="1"/>
            </p:cNvSpPr>
            <p:nvPr/>
          </p:nvSpPr>
          <p:spPr bwMode="auto">
            <a:xfrm>
              <a:off x="4490" y="1433"/>
              <a:ext cx="772" cy="256"/>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ch=e?</a:t>
              </a:r>
            </a:p>
          </p:txBody>
        </p:sp>
        <p:sp>
          <p:nvSpPr>
            <p:cNvPr id="223253" name="Text Box 21"/>
            <p:cNvSpPr txBox="1">
              <a:spLocks noChangeArrowheads="1"/>
            </p:cNvSpPr>
            <p:nvPr/>
          </p:nvSpPr>
          <p:spPr bwMode="auto">
            <a:xfrm>
              <a:off x="4581" y="778"/>
              <a:ext cx="181"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1</a:t>
              </a:r>
            </a:p>
          </p:txBody>
        </p:sp>
        <p:sp>
          <p:nvSpPr>
            <p:cNvPr id="223254" name="Text Box 22"/>
            <p:cNvSpPr txBox="1">
              <a:spLocks noChangeArrowheads="1"/>
            </p:cNvSpPr>
            <p:nvPr/>
          </p:nvSpPr>
          <p:spPr bwMode="auto">
            <a:xfrm>
              <a:off x="4581" y="1267"/>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2</a:t>
              </a:r>
            </a:p>
          </p:txBody>
        </p:sp>
        <p:sp>
          <p:nvSpPr>
            <p:cNvPr id="223255" name="Line 23"/>
            <p:cNvSpPr>
              <a:spLocks noChangeShapeType="1"/>
            </p:cNvSpPr>
            <p:nvPr/>
          </p:nvSpPr>
          <p:spPr bwMode="auto">
            <a:xfrm flipH="1">
              <a:off x="4354" y="1632"/>
              <a:ext cx="454"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3256" name="Rectangle 24"/>
            <p:cNvSpPr>
              <a:spLocks noChangeArrowheads="1"/>
            </p:cNvSpPr>
            <p:nvPr/>
          </p:nvSpPr>
          <p:spPr bwMode="auto">
            <a:xfrm>
              <a:off x="3991" y="1877"/>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23257" name="Line 25"/>
            <p:cNvSpPr>
              <a:spLocks noChangeShapeType="1"/>
            </p:cNvSpPr>
            <p:nvPr/>
          </p:nvSpPr>
          <p:spPr bwMode="auto">
            <a:xfrm>
              <a:off x="4354" y="2121"/>
              <a:ext cx="0" cy="206"/>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3258" name="Rectangle 26"/>
            <p:cNvSpPr>
              <a:spLocks noChangeArrowheads="1"/>
            </p:cNvSpPr>
            <p:nvPr/>
          </p:nvSpPr>
          <p:spPr bwMode="auto">
            <a:xfrm>
              <a:off x="3991" y="2325"/>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P(B)</a:t>
              </a:r>
            </a:p>
          </p:txBody>
        </p:sp>
        <p:sp>
          <p:nvSpPr>
            <p:cNvPr id="223259" name="Line 27"/>
            <p:cNvSpPr>
              <a:spLocks noChangeShapeType="1"/>
            </p:cNvSpPr>
            <p:nvPr/>
          </p:nvSpPr>
          <p:spPr bwMode="auto">
            <a:xfrm>
              <a:off x="4354" y="25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3260" name="Text Box 28"/>
            <p:cNvSpPr txBox="1">
              <a:spLocks noChangeArrowheads="1"/>
            </p:cNvSpPr>
            <p:nvPr/>
          </p:nvSpPr>
          <p:spPr bwMode="auto">
            <a:xfrm>
              <a:off x="3989" y="2732"/>
              <a:ext cx="772" cy="258"/>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ch=a?</a:t>
              </a:r>
            </a:p>
          </p:txBody>
        </p:sp>
        <p:sp>
          <p:nvSpPr>
            <p:cNvPr id="223261" name="Line 29"/>
            <p:cNvSpPr>
              <a:spLocks noChangeShapeType="1"/>
            </p:cNvSpPr>
            <p:nvPr/>
          </p:nvSpPr>
          <p:spPr bwMode="auto">
            <a:xfrm>
              <a:off x="4898" y="1632"/>
              <a:ext cx="500"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3262" name="Rectangle 30"/>
            <p:cNvSpPr>
              <a:spLocks noChangeArrowheads="1"/>
            </p:cNvSpPr>
            <p:nvPr/>
          </p:nvSpPr>
          <p:spPr bwMode="auto">
            <a:xfrm>
              <a:off x="4989" y="1877"/>
              <a:ext cx="771" cy="244"/>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23263" name="Line 31"/>
            <p:cNvSpPr>
              <a:spLocks noChangeShapeType="1"/>
            </p:cNvSpPr>
            <p:nvPr/>
          </p:nvSpPr>
          <p:spPr bwMode="auto">
            <a:xfrm flipH="1">
              <a:off x="3855" y="293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3264" name="Rectangle 32"/>
            <p:cNvSpPr>
              <a:spLocks noChangeArrowheads="1"/>
            </p:cNvSpPr>
            <p:nvPr/>
          </p:nvSpPr>
          <p:spPr bwMode="auto">
            <a:xfrm>
              <a:off x="3492" y="3180"/>
              <a:ext cx="771" cy="245"/>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23265" name="Line 33"/>
            <p:cNvSpPr>
              <a:spLocks noChangeShapeType="1"/>
            </p:cNvSpPr>
            <p:nvPr/>
          </p:nvSpPr>
          <p:spPr bwMode="auto">
            <a:xfrm>
              <a:off x="3855" y="3425"/>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3266" name="Rectangle 34"/>
            <p:cNvSpPr>
              <a:spLocks noChangeArrowheads="1"/>
            </p:cNvSpPr>
            <p:nvPr/>
          </p:nvSpPr>
          <p:spPr bwMode="auto">
            <a:xfrm>
              <a:off x="3492" y="3628"/>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P(A)</a:t>
              </a:r>
            </a:p>
          </p:txBody>
        </p:sp>
        <p:sp>
          <p:nvSpPr>
            <p:cNvPr id="223267" name="Line 35"/>
            <p:cNvSpPr>
              <a:spLocks noChangeShapeType="1"/>
            </p:cNvSpPr>
            <p:nvPr/>
          </p:nvSpPr>
          <p:spPr bwMode="auto">
            <a:xfrm>
              <a:off x="4399" y="2936"/>
              <a:ext cx="499"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3268" name="Rectangle 36"/>
            <p:cNvSpPr>
              <a:spLocks noChangeArrowheads="1"/>
            </p:cNvSpPr>
            <p:nvPr/>
          </p:nvSpPr>
          <p:spPr bwMode="auto">
            <a:xfrm>
              <a:off x="4490" y="3180"/>
              <a:ext cx="771" cy="245"/>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23269" name="Line 37"/>
            <p:cNvSpPr>
              <a:spLocks noChangeShapeType="1"/>
            </p:cNvSpPr>
            <p:nvPr/>
          </p:nvSpPr>
          <p:spPr bwMode="auto">
            <a:xfrm>
              <a:off x="3855" y="3872"/>
              <a:ext cx="0" cy="20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3270" name="Rectangle 38"/>
            <p:cNvSpPr>
              <a:spLocks noChangeArrowheads="1"/>
            </p:cNvSpPr>
            <p:nvPr/>
          </p:nvSpPr>
          <p:spPr bwMode="auto">
            <a:xfrm>
              <a:off x="3492" y="4076"/>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SCOUT</a:t>
              </a:r>
            </a:p>
          </p:txBody>
        </p:sp>
        <p:sp>
          <p:nvSpPr>
            <p:cNvPr id="223271" name="Text Box 39"/>
            <p:cNvSpPr txBox="1">
              <a:spLocks noChangeArrowheads="1"/>
            </p:cNvSpPr>
            <p:nvPr/>
          </p:nvSpPr>
          <p:spPr bwMode="auto">
            <a:xfrm>
              <a:off x="4399" y="154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23272" name="Text Box 40"/>
            <p:cNvSpPr txBox="1">
              <a:spLocks noChangeArrowheads="1"/>
            </p:cNvSpPr>
            <p:nvPr/>
          </p:nvSpPr>
          <p:spPr bwMode="auto">
            <a:xfrm>
              <a:off x="5170" y="1553"/>
              <a:ext cx="182" cy="236"/>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23273" name="Text Box 41"/>
            <p:cNvSpPr txBox="1">
              <a:spLocks noChangeArrowheads="1"/>
            </p:cNvSpPr>
            <p:nvPr/>
          </p:nvSpPr>
          <p:spPr bwMode="auto">
            <a:xfrm>
              <a:off x="3900" y="286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23274" name="Text Box 42"/>
            <p:cNvSpPr txBox="1">
              <a:spLocks noChangeArrowheads="1"/>
            </p:cNvSpPr>
            <p:nvPr/>
          </p:nvSpPr>
          <p:spPr bwMode="auto">
            <a:xfrm>
              <a:off x="4627" y="2869"/>
              <a:ext cx="182" cy="235"/>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23275" name="Text Box 43"/>
            <p:cNvSpPr txBox="1">
              <a:spLocks noChangeArrowheads="1"/>
            </p:cNvSpPr>
            <p:nvPr/>
          </p:nvSpPr>
          <p:spPr bwMode="auto">
            <a:xfrm>
              <a:off x="4580"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3</a:t>
              </a:r>
            </a:p>
          </p:txBody>
        </p:sp>
        <p:sp>
          <p:nvSpPr>
            <p:cNvPr id="223276" name="Text Box 44"/>
            <p:cNvSpPr txBox="1">
              <a:spLocks noChangeArrowheads="1"/>
            </p:cNvSpPr>
            <p:nvPr/>
          </p:nvSpPr>
          <p:spPr bwMode="auto">
            <a:xfrm>
              <a:off x="4989"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4</a:t>
              </a:r>
            </a:p>
          </p:txBody>
        </p:sp>
        <p:sp>
          <p:nvSpPr>
            <p:cNvPr id="223277" name="Text Box 45"/>
            <p:cNvSpPr txBox="1">
              <a:spLocks noChangeArrowheads="1"/>
            </p:cNvSpPr>
            <p:nvPr/>
          </p:nvSpPr>
          <p:spPr bwMode="auto">
            <a:xfrm>
              <a:off x="4127" y="255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5</a:t>
              </a:r>
            </a:p>
          </p:txBody>
        </p:sp>
        <p:sp>
          <p:nvSpPr>
            <p:cNvPr id="223278" name="Text Box 46"/>
            <p:cNvSpPr txBox="1">
              <a:spLocks noChangeArrowheads="1"/>
            </p:cNvSpPr>
            <p:nvPr/>
          </p:nvSpPr>
          <p:spPr bwMode="auto">
            <a:xfrm>
              <a:off x="3673" y="2914"/>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6</a:t>
              </a:r>
            </a:p>
          </p:txBody>
        </p:sp>
        <p:sp>
          <p:nvSpPr>
            <p:cNvPr id="223279" name="Text Box 47"/>
            <p:cNvSpPr txBox="1">
              <a:spLocks noChangeArrowheads="1"/>
            </p:cNvSpPr>
            <p:nvPr/>
          </p:nvSpPr>
          <p:spPr bwMode="auto">
            <a:xfrm>
              <a:off x="3582" y="3413"/>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7</a:t>
              </a:r>
            </a:p>
          </p:txBody>
        </p:sp>
        <p:sp>
          <p:nvSpPr>
            <p:cNvPr id="223280" name="Text Box 48"/>
            <p:cNvSpPr txBox="1">
              <a:spLocks noChangeArrowheads="1"/>
            </p:cNvSpPr>
            <p:nvPr/>
          </p:nvSpPr>
          <p:spPr bwMode="auto">
            <a:xfrm>
              <a:off x="3582" y="382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solidFill>
                    <a:srgbClr val="FF3399"/>
                  </a:solidFill>
                </a:rPr>
                <a:t>8</a:t>
              </a:r>
            </a:p>
          </p:txBody>
        </p:sp>
      </p:grpSp>
      <p:sp>
        <p:nvSpPr>
          <p:cNvPr id="223281" name="Rectangle 49"/>
          <p:cNvSpPr>
            <a:spLocks noChangeArrowheads="1"/>
          </p:cNvSpPr>
          <p:nvPr/>
        </p:nvSpPr>
        <p:spPr bwMode="auto">
          <a:xfrm>
            <a:off x="7010400" y="685801"/>
            <a:ext cx="18288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P(E)</a:t>
            </a:r>
          </a:p>
        </p:txBody>
      </p:sp>
      <p:sp>
        <p:nvSpPr>
          <p:cNvPr id="80948" name="Rectangle 52"/>
          <p:cNvSpPr>
            <a:spLocks noChangeArrowheads="1"/>
          </p:cNvSpPr>
          <p:nvPr/>
        </p:nvSpPr>
        <p:spPr bwMode="auto">
          <a:xfrm>
            <a:off x="5087938" y="368301"/>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35453521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C8CD3A1A-CD85-4FB0-B604-379CB6B506CB}" type="slidenum">
              <a:rPr lang="en-US" altLang="zh-CN"/>
              <a:pPr eaLnBrk="1" hangingPunct="1"/>
              <a:t>33</a:t>
            </a:fld>
            <a:endParaRPr lang="en-US" altLang="zh-CN"/>
          </a:p>
        </p:txBody>
      </p:sp>
      <p:grpSp>
        <p:nvGrpSpPr>
          <p:cNvPr id="81923" name="Group 2"/>
          <p:cNvGrpSpPr>
            <a:grpSpLocks/>
          </p:cNvGrpSpPr>
          <p:nvPr/>
        </p:nvGrpSpPr>
        <p:grpSpPr bwMode="auto">
          <a:xfrm>
            <a:off x="4403725" y="333376"/>
            <a:ext cx="503238" cy="1223963"/>
            <a:chOff x="159" y="981"/>
            <a:chExt cx="317" cy="771"/>
          </a:xfrm>
          <a:noFill/>
        </p:grpSpPr>
        <p:sp>
          <p:nvSpPr>
            <p:cNvPr id="225283"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25284"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285"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25286"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25287" name="Rectangle 7"/>
          <p:cNvSpPr>
            <a:spLocks noChangeArrowheads="1"/>
          </p:cNvSpPr>
          <p:nvPr/>
        </p:nvSpPr>
        <p:spPr bwMode="auto">
          <a:xfrm>
            <a:off x="1847850" y="1773239"/>
            <a:ext cx="5126038" cy="915987"/>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23</a:t>
            </a:r>
            <a:r>
              <a:rPr lang="zh-CN" altLang="en-US" dirty="0">
                <a:solidFill>
                  <a:srgbClr val="011893"/>
                </a:solidFill>
                <a:latin typeface="Arial" charset="0"/>
              </a:rPr>
              <a:t>）</a:t>
            </a:r>
            <a:r>
              <a:rPr lang="zh-CN" altLang="en-US" dirty="0">
                <a:latin typeface="Arial" charset="0"/>
              </a:rPr>
              <a:t>现在执行子程序</a:t>
            </a:r>
            <a:r>
              <a:rPr lang="en-US" altLang="zh-CN" dirty="0">
                <a:latin typeface="Arial" charset="0"/>
              </a:rPr>
              <a:t>P(A)</a:t>
            </a:r>
            <a:r>
              <a:rPr lang="zh-CN" altLang="en-US" dirty="0">
                <a:latin typeface="Arial" charset="0"/>
              </a:rPr>
              <a:t>，判断</a:t>
            </a:r>
            <a:r>
              <a:rPr lang="en-US" altLang="zh-CN" dirty="0" err="1">
                <a:latin typeface="Arial" charset="0"/>
              </a:rPr>
              <a:t>ch</a:t>
            </a:r>
            <a:r>
              <a:rPr lang="en-US" altLang="zh-CN" dirty="0">
                <a:latin typeface="Arial" charset="0"/>
              </a:rPr>
              <a:t>?</a:t>
            </a:r>
            <a:r>
              <a:rPr lang="zh-CN" altLang="en-US" dirty="0">
                <a:latin typeface="Arial" charset="0"/>
              </a:rPr>
              <a:t>＝</a:t>
            </a:r>
            <a:r>
              <a:rPr lang="en-US" altLang="zh-CN" dirty="0">
                <a:latin typeface="Arial" charset="0"/>
              </a:rPr>
              <a:t>a</a:t>
            </a:r>
            <a:r>
              <a:rPr lang="zh-CN" altLang="en-US" dirty="0">
                <a:latin typeface="Arial" charset="0"/>
              </a:rPr>
              <a:t>，现在  </a:t>
            </a:r>
          </a:p>
          <a:p>
            <a:pPr algn="l">
              <a:defRPr/>
            </a:pPr>
            <a:r>
              <a:rPr lang="zh-CN" altLang="en-US" dirty="0">
                <a:latin typeface="Arial" charset="0"/>
              </a:rPr>
              <a:t>      </a:t>
            </a:r>
            <a:r>
              <a:rPr lang="en-US" altLang="zh-CN" dirty="0" err="1">
                <a:latin typeface="Arial" charset="0"/>
              </a:rPr>
              <a:t>ch</a:t>
            </a:r>
            <a:r>
              <a:rPr lang="zh-CN" altLang="en-US" dirty="0">
                <a:latin typeface="Arial" charset="0"/>
              </a:rPr>
              <a:t>＝</a:t>
            </a:r>
            <a:r>
              <a:rPr lang="en-US" altLang="zh-CN" dirty="0">
                <a:latin typeface="Arial" charset="0"/>
              </a:rPr>
              <a:t>a</a:t>
            </a:r>
            <a:r>
              <a:rPr lang="zh-CN" altLang="en-US" dirty="0">
                <a:latin typeface="Arial" charset="0"/>
              </a:rPr>
              <a:t>，接着读入下一个字符。</a:t>
            </a:r>
          </a:p>
          <a:p>
            <a:pPr algn="l">
              <a:defRPr/>
            </a:pPr>
            <a:endParaRPr lang="en-US" altLang="zh-CN" dirty="0">
              <a:latin typeface="Arial" charset="0"/>
            </a:endParaRPr>
          </a:p>
        </p:txBody>
      </p:sp>
      <p:sp>
        <p:nvSpPr>
          <p:cNvPr id="225288" name="Rectangle 8"/>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P(E):8</a:t>
            </a: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p:txBody>
      </p:sp>
      <p:sp>
        <p:nvSpPr>
          <p:cNvPr id="225289" name="Line 9"/>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5290" name="Line 10"/>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5291" name="Line 11"/>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5292" name="Text Box 12"/>
          <p:cNvSpPr txBox="1">
            <a:spLocks noChangeArrowheads="1"/>
          </p:cNvSpPr>
          <p:nvPr/>
        </p:nvSpPr>
        <p:spPr bwMode="auto">
          <a:xfrm>
            <a:off x="2387600" y="4322763"/>
            <a:ext cx="1081088"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25293" name="Line 13"/>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5294" name="Line 14"/>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5295" name="Line 15"/>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5296" name="Rectangle 16"/>
          <p:cNvSpPr>
            <a:spLocks noChangeArrowheads="1"/>
          </p:cNvSpPr>
          <p:nvPr/>
        </p:nvSpPr>
        <p:spPr bwMode="auto">
          <a:xfrm>
            <a:off x="6400800" y="228601"/>
            <a:ext cx="18288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P(A)</a:t>
            </a:r>
          </a:p>
        </p:txBody>
      </p:sp>
      <p:grpSp>
        <p:nvGrpSpPr>
          <p:cNvPr id="81935" name="Group 17"/>
          <p:cNvGrpSpPr>
            <a:grpSpLocks/>
          </p:cNvGrpSpPr>
          <p:nvPr/>
        </p:nvGrpSpPr>
        <p:grpSpPr bwMode="auto">
          <a:xfrm>
            <a:off x="6324601" y="1"/>
            <a:ext cx="4105275" cy="6651625"/>
            <a:chOff x="2290" y="28"/>
            <a:chExt cx="2586" cy="4190"/>
          </a:xfrm>
          <a:noFill/>
        </p:grpSpPr>
        <p:sp>
          <p:nvSpPr>
            <p:cNvPr id="81936" name="AutoShape 18"/>
            <p:cNvSpPr>
              <a:spLocks noChangeArrowheads="1"/>
            </p:cNvSpPr>
            <p:nvPr/>
          </p:nvSpPr>
          <p:spPr bwMode="auto">
            <a:xfrm>
              <a:off x="3606" y="28"/>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25299" name="Rectangle 19"/>
            <p:cNvSpPr>
              <a:spLocks noChangeArrowheads="1"/>
            </p:cNvSpPr>
            <p:nvPr/>
          </p:nvSpPr>
          <p:spPr bwMode="auto">
            <a:xfrm>
              <a:off x="3334" y="313"/>
              <a:ext cx="771"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25300" name="Line 20"/>
            <p:cNvSpPr>
              <a:spLocks noChangeShapeType="1"/>
            </p:cNvSpPr>
            <p:nvPr/>
          </p:nvSpPr>
          <p:spPr bwMode="auto">
            <a:xfrm>
              <a:off x="3697" y="562"/>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301" name="Text Box 21"/>
            <p:cNvSpPr txBox="1">
              <a:spLocks noChangeArrowheads="1"/>
            </p:cNvSpPr>
            <p:nvPr/>
          </p:nvSpPr>
          <p:spPr bwMode="auto">
            <a:xfrm>
              <a:off x="3334" y="724"/>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a:t>
              </a:r>
            </a:p>
          </p:txBody>
        </p:sp>
        <p:sp>
          <p:nvSpPr>
            <p:cNvPr id="225302" name="Text Box 22"/>
            <p:cNvSpPr txBox="1">
              <a:spLocks noChangeArrowheads="1"/>
            </p:cNvSpPr>
            <p:nvPr/>
          </p:nvSpPr>
          <p:spPr bwMode="auto">
            <a:xfrm>
              <a:off x="3425" y="69"/>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25303" name="Text Box 23"/>
            <p:cNvSpPr txBox="1">
              <a:spLocks noChangeArrowheads="1"/>
            </p:cNvSpPr>
            <p:nvPr/>
          </p:nvSpPr>
          <p:spPr bwMode="auto">
            <a:xfrm>
              <a:off x="3425" y="55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25304" name="Line 24"/>
            <p:cNvSpPr>
              <a:spLocks noChangeShapeType="1"/>
            </p:cNvSpPr>
            <p:nvPr/>
          </p:nvSpPr>
          <p:spPr bwMode="auto">
            <a:xfrm flipH="1">
              <a:off x="3198" y="924"/>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305" name="Rectangle 25"/>
            <p:cNvSpPr>
              <a:spLocks noChangeArrowheads="1"/>
            </p:cNvSpPr>
            <p:nvPr/>
          </p:nvSpPr>
          <p:spPr bwMode="auto">
            <a:xfrm>
              <a:off x="4059" y="1145"/>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25306" name="Line 26"/>
            <p:cNvSpPr>
              <a:spLocks noChangeShapeType="1"/>
            </p:cNvSpPr>
            <p:nvPr/>
          </p:nvSpPr>
          <p:spPr bwMode="auto">
            <a:xfrm>
              <a:off x="3698" y="2341"/>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307" name="Text Box 27"/>
            <p:cNvSpPr txBox="1">
              <a:spLocks noChangeArrowheads="1"/>
            </p:cNvSpPr>
            <p:nvPr/>
          </p:nvSpPr>
          <p:spPr bwMode="auto">
            <a:xfrm>
              <a:off x="3379" y="2477"/>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ch=c?</a:t>
              </a:r>
            </a:p>
          </p:txBody>
        </p:sp>
        <p:sp>
          <p:nvSpPr>
            <p:cNvPr id="225308" name="Line 28"/>
            <p:cNvSpPr>
              <a:spLocks noChangeShapeType="1"/>
            </p:cNvSpPr>
            <p:nvPr/>
          </p:nvSpPr>
          <p:spPr bwMode="auto">
            <a:xfrm>
              <a:off x="3742" y="92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309" name="Line 29"/>
            <p:cNvSpPr>
              <a:spLocks noChangeShapeType="1"/>
            </p:cNvSpPr>
            <p:nvPr/>
          </p:nvSpPr>
          <p:spPr bwMode="auto">
            <a:xfrm>
              <a:off x="3697" y="1865"/>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310" name="Rectangle 30"/>
            <p:cNvSpPr>
              <a:spLocks noChangeArrowheads="1"/>
            </p:cNvSpPr>
            <p:nvPr/>
          </p:nvSpPr>
          <p:spPr bwMode="auto">
            <a:xfrm>
              <a:off x="3334" y="2069"/>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P(A)</a:t>
              </a:r>
            </a:p>
          </p:txBody>
        </p:sp>
        <p:sp>
          <p:nvSpPr>
            <p:cNvPr id="225311" name="Line 31"/>
            <p:cNvSpPr>
              <a:spLocks noChangeShapeType="1"/>
            </p:cNvSpPr>
            <p:nvPr/>
          </p:nvSpPr>
          <p:spPr bwMode="auto">
            <a:xfrm flipH="1">
              <a:off x="2744" y="1371"/>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312" name="Rectangle 32"/>
            <p:cNvSpPr>
              <a:spLocks noChangeArrowheads="1"/>
            </p:cNvSpPr>
            <p:nvPr/>
          </p:nvSpPr>
          <p:spPr bwMode="auto">
            <a:xfrm>
              <a:off x="2290" y="1570"/>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25313" name="Line 33"/>
            <p:cNvSpPr>
              <a:spLocks noChangeShapeType="1"/>
            </p:cNvSpPr>
            <p:nvPr/>
          </p:nvSpPr>
          <p:spPr bwMode="auto">
            <a:xfrm>
              <a:off x="4468" y="37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314" name="Rectangle 34"/>
            <p:cNvSpPr>
              <a:spLocks noChangeArrowheads="1"/>
            </p:cNvSpPr>
            <p:nvPr/>
          </p:nvSpPr>
          <p:spPr bwMode="auto">
            <a:xfrm>
              <a:off x="4105" y="3974"/>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25315" name="Text Box 35"/>
            <p:cNvSpPr txBox="1">
              <a:spLocks noChangeArrowheads="1"/>
            </p:cNvSpPr>
            <p:nvPr/>
          </p:nvSpPr>
          <p:spPr bwMode="auto">
            <a:xfrm>
              <a:off x="3243" y="840"/>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25316" name="Text Box 36"/>
            <p:cNvSpPr txBox="1">
              <a:spLocks noChangeArrowheads="1"/>
            </p:cNvSpPr>
            <p:nvPr/>
          </p:nvSpPr>
          <p:spPr bwMode="auto">
            <a:xfrm>
              <a:off x="4014" y="8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25317" name="Text Box 37"/>
            <p:cNvSpPr txBox="1">
              <a:spLocks noChangeArrowheads="1"/>
            </p:cNvSpPr>
            <p:nvPr/>
          </p:nvSpPr>
          <p:spPr bwMode="auto">
            <a:xfrm>
              <a:off x="2743" y="1293"/>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25318" name="Text Box 38"/>
            <p:cNvSpPr txBox="1">
              <a:spLocks noChangeArrowheads="1"/>
            </p:cNvSpPr>
            <p:nvPr/>
          </p:nvSpPr>
          <p:spPr bwMode="auto">
            <a:xfrm>
              <a:off x="3424" y="980"/>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25319" name="Text Box 39"/>
            <p:cNvSpPr txBox="1">
              <a:spLocks noChangeArrowheads="1"/>
            </p:cNvSpPr>
            <p:nvPr/>
          </p:nvSpPr>
          <p:spPr bwMode="auto">
            <a:xfrm>
              <a:off x="3833" y="980"/>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25320" name="Text Box 40"/>
            <p:cNvSpPr txBox="1">
              <a:spLocks noChangeArrowheads="1"/>
            </p:cNvSpPr>
            <p:nvPr/>
          </p:nvSpPr>
          <p:spPr bwMode="auto">
            <a:xfrm>
              <a:off x="3424" y="229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25321" name="Text Box 41"/>
            <p:cNvSpPr txBox="1">
              <a:spLocks noChangeArrowheads="1"/>
            </p:cNvSpPr>
            <p:nvPr/>
          </p:nvSpPr>
          <p:spPr bwMode="auto">
            <a:xfrm>
              <a:off x="3424" y="185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25322" name="Text Box 42"/>
            <p:cNvSpPr txBox="1">
              <a:spLocks noChangeArrowheads="1"/>
            </p:cNvSpPr>
            <p:nvPr/>
          </p:nvSpPr>
          <p:spPr bwMode="auto">
            <a:xfrm>
              <a:off x="4151" y="3743"/>
              <a:ext cx="317"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10</a:t>
              </a:r>
            </a:p>
          </p:txBody>
        </p:sp>
        <p:sp>
          <p:nvSpPr>
            <p:cNvPr id="225323" name="Text Box 43"/>
            <p:cNvSpPr txBox="1">
              <a:spLocks noChangeArrowheads="1"/>
            </p:cNvSpPr>
            <p:nvPr/>
          </p:nvSpPr>
          <p:spPr bwMode="auto">
            <a:xfrm>
              <a:off x="2835" y="113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ch=b?</a:t>
              </a:r>
            </a:p>
          </p:txBody>
        </p:sp>
        <p:sp>
          <p:nvSpPr>
            <p:cNvPr id="225324" name="Rectangle 44"/>
            <p:cNvSpPr>
              <a:spLocks noChangeArrowheads="1"/>
            </p:cNvSpPr>
            <p:nvPr/>
          </p:nvSpPr>
          <p:spPr bwMode="auto">
            <a:xfrm>
              <a:off x="3333" y="1598"/>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25325" name="Line 45"/>
            <p:cNvSpPr>
              <a:spLocks noChangeShapeType="1"/>
            </p:cNvSpPr>
            <p:nvPr/>
          </p:nvSpPr>
          <p:spPr bwMode="auto">
            <a:xfrm>
              <a:off x="3288" y="1360"/>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326" name="Text Box 46"/>
            <p:cNvSpPr txBox="1">
              <a:spLocks noChangeArrowheads="1"/>
            </p:cNvSpPr>
            <p:nvPr/>
          </p:nvSpPr>
          <p:spPr bwMode="auto">
            <a:xfrm>
              <a:off x="3379" y="141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25327" name="Text Box 47"/>
            <p:cNvSpPr txBox="1">
              <a:spLocks noChangeArrowheads="1"/>
            </p:cNvSpPr>
            <p:nvPr/>
          </p:nvSpPr>
          <p:spPr bwMode="auto">
            <a:xfrm>
              <a:off x="3424" y="124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25328" name="Line 48"/>
            <p:cNvSpPr>
              <a:spLocks noChangeShapeType="1"/>
            </p:cNvSpPr>
            <p:nvPr/>
          </p:nvSpPr>
          <p:spPr bwMode="auto">
            <a:xfrm flipH="1">
              <a:off x="3289" y="2669"/>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329" name="Rectangle 49"/>
            <p:cNvSpPr>
              <a:spLocks noChangeArrowheads="1"/>
            </p:cNvSpPr>
            <p:nvPr/>
          </p:nvSpPr>
          <p:spPr bwMode="auto">
            <a:xfrm>
              <a:off x="2835" y="2868"/>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25330" name="Text Box 50"/>
            <p:cNvSpPr txBox="1">
              <a:spLocks noChangeArrowheads="1"/>
            </p:cNvSpPr>
            <p:nvPr/>
          </p:nvSpPr>
          <p:spPr bwMode="auto">
            <a:xfrm>
              <a:off x="3288" y="2591"/>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25331" name="Rectangle 51"/>
            <p:cNvSpPr>
              <a:spLocks noChangeArrowheads="1"/>
            </p:cNvSpPr>
            <p:nvPr/>
          </p:nvSpPr>
          <p:spPr bwMode="auto">
            <a:xfrm>
              <a:off x="3787" y="2913"/>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25332" name="Line 52"/>
            <p:cNvSpPr>
              <a:spLocks noChangeShapeType="1"/>
            </p:cNvSpPr>
            <p:nvPr/>
          </p:nvSpPr>
          <p:spPr bwMode="auto">
            <a:xfrm>
              <a:off x="3742" y="2675"/>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333" name="Text Box 53"/>
            <p:cNvSpPr txBox="1">
              <a:spLocks noChangeArrowheads="1"/>
            </p:cNvSpPr>
            <p:nvPr/>
          </p:nvSpPr>
          <p:spPr bwMode="auto">
            <a:xfrm>
              <a:off x="3833" y="2731"/>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8</a:t>
              </a:r>
            </a:p>
          </p:txBody>
        </p:sp>
        <p:sp>
          <p:nvSpPr>
            <p:cNvPr id="225334" name="Line 54"/>
            <p:cNvSpPr>
              <a:spLocks noChangeShapeType="1"/>
            </p:cNvSpPr>
            <p:nvPr/>
          </p:nvSpPr>
          <p:spPr bwMode="auto">
            <a:xfrm>
              <a:off x="4150" y="320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335" name="Rectangle 55"/>
            <p:cNvSpPr>
              <a:spLocks noChangeArrowheads="1"/>
            </p:cNvSpPr>
            <p:nvPr/>
          </p:nvSpPr>
          <p:spPr bwMode="auto">
            <a:xfrm>
              <a:off x="3787" y="3384"/>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P(B)</a:t>
              </a:r>
            </a:p>
          </p:txBody>
        </p:sp>
        <p:sp>
          <p:nvSpPr>
            <p:cNvPr id="225336" name="Line 56"/>
            <p:cNvSpPr>
              <a:spLocks noChangeShapeType="1"/>
            </p:cNvSpPr>
            <p:nvPr/>
          </p:nvSpPr>
          <p:spPr bwMode="auto">
            <a:xfrm>
              <a:off x="4150" y="3612"/>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25337" name="Line 57"/>
            <p:cNvSpPr>
              <a:spLocks noChangeShapeType="1"/>
            </p:cNvSpPr>
            <p:nvPr/>
          </p:nvSpPr>
          <p:spPr bwMode="auto">
            <a:xfrm>
              <a:off x="4150" y="3748"/>
              <a:ext cx="590" cy="0"/>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25338" name="Line 58"/>
            <p:cNvSpPr>
              <a:spLocks noChangeShapeType="1"/>
            </p:cNvSpPr>
            <p:nvPr/>
          </p:nvSpPr>
          <p:spPr bwMode="auto">
            <a:xfrm>
              <a:off x="4740" y="1389"/>
              <a:ext cx="0" cy="2359"/>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25339" name="Text Box 59"/>
            <p:cNvSpPr txBox="1">
              <a:spLocks noChangeArrowheads="1"/>
            </p:cNvSpPr>
            <p:nvPr/>
          </p:nvSpPr>
          <p:spPr bwMode="auto">
            <a:xfrm>
              <a:off x="3833" y="315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9</a:t>
              </a:r>
            </a:p>
          </p:txBody>
        </p:sp>
      </p:grpSp>
      <p:sp>
        <p:nvSpPr>
          <p:cNvPr id="81982" name="Rectangle 62"/>
          <p:cNvSpPr>
            <a:spLocks noChangeArrowheads="1"/>
          </p:cNvSpPr>
          <p:nvPr/>
        </p:nvSpPr>
        <p:spPr bwMode="auto">
          <a:xfrm>
            <a:off x="5159375" y="368301"/>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15994050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BE4144B3-2797-435A-8C99-D8282D1AF446}" type="slidenum">
              <a:rPr lang="en-US" altLang="zh-CN"/>
              <a:pPr eaLnBrk="1" hangingPunct="1"/>
              <a:t>34</a:t>
            </a:fld>
            <a:endParaRPr lang="en-US" altLang="zh-CN"/>
          </a:p>
        </p:txBody>
      </p:sp>
      <p:grpSp>
        <p:nvGrpSpPr>
          <p:cNvPr id="82947" name="Group 2"/>
          <p:cNvGrpSpPr>
            <a:grpSpLocks/>
          </p:cNvGrpSpPr>
          <p:nvPr/>
        </p:nvGrpSpPr>
        <p:grpSpPr bwMode="auto">
          <a:xfrm>
            <a:off x="4648200" y="333376"/>
            <a:ext cx="762000" cy="1223963"/>
            <a:chOff x="159" y="981"/>
            <a:chExt cx="317" cy="771"/>
          </a:xfrm>
          <a:noFill/>
        </p:grpSpPr>
        <p:sp>
          <p:nvSpPr>
            <p:cNvPr id="226307"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26308"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09"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26310"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26311" name="Rectangle 7"/>
          <p:cNvSpPr>
            <a:spLocks noChangeArrowheads="1"/>
          </p:cNvSpPr>
          <p:nvPr/>
        </p:nvSpPr>
        <p:spPr bwMode="auto">
          <a:xfrm>
            <a:off x="1847850" y="1773238"/>
            <a:ext cx="5126038" cy="641350"/>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  24</a:t>
            </a:r>
            <a:r>
              <a:rPr lang="zh-CN" altLang="en-US" dirty="0">
                <a:solidFill>
                  <a:srgbClr val="011893"/>
                </a:solidFill>
                <a:latin typeface="Arial" charset="0"/>
              </a:rPr>
              <a:t>）</a:t>
            </a:r>
            <a:r>
              <a:rPr lang="zh-CN" altLang="en-US" dirty="0">
                <a:latin typeface="Arial" charset="0"/>
              </a:rPr>
              <a:t>由于输入串</a:t>
            </a:r>
            <a:r>
              <a:rPr lang="en-US" altLang="zh-CN" dirty="0" err="1">
                <a:latin typeface="Arial" charset="0"/>
              </a:rPr>
              <a:t>eadeaa</a:t>
            </a:r>
            <a:r>
              <a:rPr lang="zh-CN" altLang="en-US" dirty="0">
                <a:latin typeface="Arial" charset="0"/>
              </a:rPr>
              <a:t>后面再也没有其他字符   </a:t>
            </a:r>
          </a:p>
          <a:p>
            <a:pPr algn="l">
              <a:defRPr/>
            </a:pPr>
            <a:r>
              <a:rPr lang="zh-CN" altLang="en-US" dirty="0">
                <a:latin typeface="Arial" charset="0"/>
              </a:rPr>
              <a:t>        了，故读入的是句子的终结符‘</a:t>
            </a:r>
            <a:r>
              <a:rPr lang="en-US" altLang="zh-CN" dirty="0">
                <a:latin typeface="Arial" charset="0"/>
              </a:rPr>
              <a:t>#’</a:t>
            </a:r>
          </a:p>
        </p:txBody>
      </p:sp>
      <p:sp>
        <p:nvSpPr>
          <p:cNvPr id="226312" name="Rectangle 8"/>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P(E):8</a:t>
            </a: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p:txBody>
      </p:sp>
      <p:sp>
        <p:nvSpPr>
          <p:cNvPr id="226313" name="Line 9"/>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6314" name="Line 10"/>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6315" name="Line 11"/>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6316" name="Text Box 12"/>
          <p:cNvSpPr txBox="1">
            <a:spLocks noChangeArrowheads="1"/>
          </p:cNvSpPr>
          <p:nvPr/>
        </p:nvSpPr>
        <p:spPr bwMode="auto">
          <a:xfrm>
            <a:off x="2387600" y="4322763"/>
            <a:ext cx="1081088"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26317" name="Line 13"/>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6318" name="Line 14"/>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6319" name="Line 15"/>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6320" name="Rectangle 16"/>
          <p:cNvSpPr>
            <a:spLocks noChangeArrowheads="1"/>
          </p:cNvSpPr>
          <p:nvPr/>
        </p:nvSpPr>
        <p:spPr bwMode="auto">
          <a:xfrm>
            <a:off x="6400800" y="228601"/>
            <a:ext cx="19050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P(A)</a:t>
            </a:r>
          </a:p>
        </p:txBody>
      </p:sp>
      <p:grpSp>
        <p:nvGrpSpPr>
          <p:cNvPr id="82959" name="Group 17"/>
          <p:cNvGrpSpPr>
            <a:grpSpLocks/>
          </p:cNvGrpSpPr>
          <p:nvPr/>
        </p:nvGrpSpPr>
        <p:grpSpPr bwMode="auto">
          <a:xfrm>
            <a:off x="6346826" y="44451"/>
            <a:ext cx="4105275" cy="6651625"/>
            <a:chOff x="2290" y="28"/>
            <a:chExt cx="2586" cy="4190"/>
          </a:xfrm>
          <a:noFill/>
        </p:grpSpPr>
        <p:sp>
          <p:nvSpPr>
            <p:cNvPr id="82960" name="AutoShape 18"/>
            <p:cNvSpPr>
              <a:spLocks noChangeArrowheads="1"/>
            </p:cNvSpPr>
            <p:nvPr/>
          </p:nvSpPr>
          <p:spPr bwMode="auto">
            <a:xfrm>
              <a:off x="3606" y="28"/>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26323" name="Rectangle 19"/>
            <p:cNvSpPr>
              <a:spLocks noChangeArrowheads="1"/>
            </p:cNvSpPr>
            <p:nvPr/>
          </p:nvSpPr>
          <p:spPr bwMode="auto">
            <a:xfrm>
              <a:off x="3334" y="313"/>
              <a:ext cx="771"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26324" name="Line 20"/>
            <p:cNvSpPr>
              <a:spLocks noChangeShapeType="1"/>
            </p:cNvSpPr>
            <p:nvPr/>
          </p:nvSpPr>
          <p:spPr bwMode="auto">
            <a:xfrm>
              <a:off x="3697" y="562"/>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25" name="Text Box 21"/>
            <p:cNvSpPr txBox="1">
              <a:spLocks noChangeArrowheads="1"/>
            </p:cNvSpPr>
            <p:nvPr/>
          </p:nvSpPr>
          <p:spPr bwMode="auto">
            <a:xfrm>
              <a:off x="3334" y="724"/>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a:t>
              </a:r>
            </a:p>
          </p:txBody>
        </p:sp>
        <p:sp>
          <p:nvSpPr>
            <p:cNvPr id="226326" name="Text Box 22"/>
            <p:cNvSpPr txBox="1">
              <a:spLocks noChangeArrowheads="1"/>
            </p:cNvSpPr>
            <p:nvPr/>
          </p:nvSpPr>
          <p:spPr bwMode="auto">
            <a:xfrm>
              <a:off x="3425" y="69"/>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26327" name="Text Box 23"/>
            <p:cNvSpPr txBox="1">
              <a:spLocks noChangeArrowheads="1"/>
            </p:cNvSpPr>
            <p:nvPr/>
          </p:nvSpPr>
          <p:spPr bwMode="auto">
            <a:xfrm>
              <a:off x="3425" y="55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26328" name="Line 24"/>
            <p:cNvSpPr>
              <a:spLocks noChangeShapeType="1"/>
            </p:cNvSpPr>
            <p:nvPr/>
          </p:nvSpPr>
          <p:spPr bwMode="auto">
            <a:xfrm flipH="1">
              <a:off x="3198" y="924"/>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29" name="Rectangle 25"/>
            <p:cNvSpPr>
              <a:spLocks noChangeArrowheads="1"/>
            </p:cNvSpPr>
            <p:nvPr/>
          </p:nvSpPr>
          <p:spPr bwMode="auto">
            <a:xfrm>
              <a:off x="4059" y="1145"/>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26330" name="Line 26"/>
            <p:cNvSpPr>
              <a:spLocks noChangeShapeType="1"/>
            </p:cNvSpPr>
            <p:nvPr/>
          </p:nvSpPr>
          <p:spPr bwMode="auto">
            <a:xfrm>
              <a:off x="3698" y="2341"/>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31" name="Text Box 27"/>
            <p:cNvSpPr txBox="1">
              <a:spLocks noChangeArrowheads="1"/>
            </p:cNvSpPr>
            <p:nvPr/>
          </p:nvSpPr>
          <p:spPr bwMode="auto">
            <a:xfrm>
              <a:off x="3379" y="2477"/>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ch=c?</a:t>
              </a:r>
            </a:p>
          </p:txBody>
        </p:sp>
        <p:sp>
          <p:nvSpPr>
            <p:cNvPr id="226332" name="Line 28"/>
            <p:cNvSpPr>
              <a:spLocks noChangeShapeType="1"/>
            </p:cNvSpPr>
            <p:nvPr/>
          </p:nvSpPr>
          <p:spPr bwMode="auto">
            <a:xfrm>
              <a:off x="3742" y="92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33" name="Line 29"/>
            <p:cNvSpPr>
              <a:spLocks noChangeShapeType="1"/>
            </p:cNvSpPr>
            <p:nvPr/>
          </p:nvSpPr>
          <p:spPr bwMode="auto">
            <a:xfrm>
              <a:off x="3697" y="1865"/>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34" name="Rectangle 30"/>
            <p:cNvSpPr>
              <a:spLocks noChangeArrowheads="1"/>
            </p:cNvSpPr>
            <p:nvPr/>
          </p:nvSpPr>
          <p:spPr bwMode="auto">
            <a:xfrm>
              <a:off x="3334" y="2069"/>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P(A)</a:t>
              </a:r>
            </a:p>
          </p:txBody>
        </p:sp>
        <p:sp>
          <p:nvSpPr>
            <p:cNvPr id="226335" name="Line 31"/>
            <p:cNvSpPr>
              <a:spLocks noChangeShapeType="1"/>
            </p:cNvSpPr>
            <p:nvPr/>
          </p:nvSpPr>
          <p:spPr bwMode="auto">
            <a:xfrm flipH="1">
              <a:off x="2744" y="1371"/>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36" name="Rectangle 32"/>
            <p:cNvSpPr>
              <a:spLocks noChangeArrowheads="1"/>
            </p:cNvSpPr>
            <p:nvPr/>
          </p:nvSpPr>
          <p:spPr bwMode="auto">
            <a:xfrm>
              <a:off x="2290" y="1570"/>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26337" name="Line 33"/>
            <p:cNvSpPr>
              <a:spLocks noChangeShapeType="1"/>
            </p:cNvSpPr>
            <p:nvPr/>
          </p:nvSpPr>
          <p:spPr bwMode="auto">
            <a:xfrm>
              <a:off x="4468" y="37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38" name="Rectangle 34"/>
            <p:cNvSpPr>
              <a:spLocks noChangeArrowheads="1"/>
            </p:cNvSpPr>
            <p:nvPr/>
          </p:nvSpPr>
          <p:spPr bwMode="auto">
            <a:xfrm>
              <a:off x="4105" y="3974"/>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26339" name="Text Box 35"/>
            <p:cNvSpPr txBox="1">
              <a:spLocks noChangeArrowheads="1"/>
            </p:cNvSpPr>
            <p:nvPr/>
          </p:nvSpPr>
          <p:spPr bwMode="auto">
            <a:xfrm>
              <a:off x="3243" y="840"/>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26340" name="Text Box 36"/>
            <p:cNvSpPr txBox="1">
              <a:spLocks noChangeArrowheads="1"/>
            </p:cNvSpPr>
            <p:nvPr/>
          </p:nvSpPr>
          <p:spPr bwMode="auto">
            <a:xfrm>
              <a:off x="4014" y="8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26341" name="Text Box 37"/>
            <p:cNvSpPr txBox="1">
              <a:spLocks noChangeArrowheads="1"/>
            </p:cNvSpPr>
            <p:nvPr/>
          </p:nvSpPr>
          <p:spPr bwMode="auto">
            <a:xfrm>
              <a:off x="2743" y="1293"/>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26342" name="Text Box 38"/>
            <p:cNvSpPr txBox="1">
              <a:spLocks noChangeArrowheads="1"/>
            </p:cNvSpPr>
            <p:nvPr/>
          </p:nvSpPr>
          <p:spPr bwMode="auto">
            <a:xfrm>
              <a:off x="3424" y="980"/>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26343" name="Text Box 39"/>
            <p:cNvSpPr txBox="1">
              <a:spLocks noChangeArrowheads="1"/>
            </p:cNvSpPr>
            <p:nvPr/>
          </p:nvSpPr>
          <p:spPr bwMode="auto">
            <a:xfrm>
              <a:off x="3833" y="980"/>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26344" name="Text Box 40"/>
            <p:cNvSpPr txBox="1">
              <a:spLocks noChangeArrowheads="1"/>
            </p:cNvSpPr>
            <p:nvPr/>
          </p:nvSpPr>
          <p:spPr bwMode="auto">
            <a:xfrm>
              <a:off x="3424" y="229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26345" name="Text Box 41"/>
            <p:cNvSpPr txBox="1">
              <a:spLocks noChangeArrowheads="1"/>
            </p:cNvSpPr>
            <p:nvPr/>
          </p:nvSpPr>
          <p:spPr bwMode="auto">
            <a:xfrm>
              <a:off x="3424" y="185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26346" name="Text Box 42"/>
            <p:cNvSpPr txBox="1">
              <a:spLocks noChangeArrowheads="1"/>
            </p:cNvSpPr>
            <p:nvPr/>
          </p:nvSpPr>
          <p:spPr bwMode="auto">
            <a:xfrm>
              <a:off x="4151" y="3743"/>
              <a:ext cx="317"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10</a:t>
              </a:r>
            </a:p>
          </p:txBody>
        </p:sp>
        <p:sp>
          <p:nvSpPr>
            <p:cNvPr id="226347" name="Text Box 43"/>
            <p:cNvSpPr txBox="1">
              <a:spLocks noChangeArrowheads="1"/>
            </p:cNvSpPr>
            <p:nvPr/>
          </p:nvSpPr>
          <p:spPr bwMode="auto">
            <a:xfrm>
              <a:off x="2835" y="113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ch=b?</a:t>
              </a:r>
            </a:p>
          </p:txBody>
        </p:sp>
        <p:sp>
          <p:nvSpPr>
            <p:cNvPr id="226348" name="Rectangle 44"/>
            <p:cNvSpPr>
              <a:spLocks noChangeArrowheads="1"/>
            </p:cNvSpPr>
            <p:nvPr/>
          </p:nvSpPr>
          <p:spPr bwMode="auto">
            <a:xfrm>
              <a:off x="3333" y="1598"/>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26349" name="Line 45"/>
            <p:cNvSpPr>
              <a:spLocks noChangeShapeType="1"/>
            </p:cNvSpPr>
            <p:nvPr/>
          </p:nvSpPr>
          <p:spPr bwMode="auto">
            <a:xfrm>
              <a:off x="3288" y="1360"/>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50" name="Text Box 46"/>
            <p:cNvSpPr txBox="1">
              <a:spLocks noChangeArrowheads="1"/>
            </p:cNvSpPr>
            <p:nvPr/>
          </p:nvSpPr>
          <p:spPr bwMode="auto">
            <a:xfrm>
              <a:off x="3379" y="141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26351" name="Text Box 47"/>
            <p:cNvSpPr txBox="1">
              <a:spLocks noChangeArrowheads="1"/>
            </p:cNvSpPr>
            <p:nvPr/>
          </p:nvSpPr>
          <p:spPr bwMode="auto">
            <a:xfrm>
              <a:off x="3424" y="124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26352" name="Line 48"/>
            <p:cNvSpPr>
              <a:spLocks noChangeShapeType="1"/>
            </p:cNvSpPr>
            <p:nvPr/>
          </p:nvSpPr>
          <p:spPr bwMode="auto">
            <a:xfrm flipH="1">
              <a:off x="3289" y="2669"/>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53" name="Rectangle 49"/>
            <p:cNvSpPr>
              <a:spLocks noChangeArrowheads="1"/>
            </p:cNvSpPr>
            <p:nvPr/>
          </p:nvSpPr>
          <p:spPr bwMode="auto">
            <a:xfrm>
              <a:off x="2835" y="2868"/>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26354" name="Text Box 50"/>
            <p:cNvSpPr txBox="1">
              <a:spLocks noChangeArrowheads="1"/>
            </p:cNvSpPr>
            <p:nvPr/>
          </p:nvSpPr>
          <p:spPr bwMode="auto">
            <a:xfrm>
              <a:off x="3288" y="2591"/>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26355" name="Rectangle 51"/>
            <p:cNvSpPr>
              <a:spLocks noChangeArrowheads="1"/>
            </p:cNvSpPr>
            <p:nvPr/>
          </p:nvSpPr>
          <p:spPr bwMode="auto">
            <a:xfrm>
              <a:off x="3787" y="2913"/>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26356" name="Line 52"/>
            <p:cNvSpPr>
              <a:spLocks noChangeShapeType="1"/>
            </p:cNvSpPr>
            <p:nvPr/>
          </p:nvSpPr>
          <p:spPr bwMode="auto">
            <a:xfrm>
              <a:off x="3742" y="2675"/>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57" name="Text Box 53"/>
            <p:cNvSpPr txBox="1">
              <a:spLocks noChangeArrowheads="1"/>
            </p:cNvSpPr>
            <p:nvPr/>
          </p:nvSpPr>
          <p:spPr bwMode="auto">
            <a:xfrm>
              <a:off x="3833" y="2731"/>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8</a:t>
              </a:r>
            </a:p>
          </p:txBody>
        </p:sp>
        <p:sp>
          <p:nvSpPr>
            <p:cNvPr id="226358" name="Line 54"/>
            <p:cNvSpPr>
              <a:spLocks noChangeShapeType="1"/>
            </p:cNvSpPr>
            <p:nvPr/>
          </p:nvSpPr>
          <p:spPr bwMode="auto">
            <a:xfrm>
              <a:off x="4150" y="320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59" name="Rectangle 55"/>
            <p:cNvSpPr>
              <a:spLocks noChangeArrowheads="1"/>
            </p:cNvSpPr>
            <p:nvPr/>
          </p:nvSpPr>
          <p:spPr bwMode="auto">
            <a:xfrm>
              <a:off x="3787" y="3384"/>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P(B)</a:t>
              </a:r>
            </a:p>
          </p:txBody>
        </p:sp>
        <p:sp>
          <p:nvSpPr>
            <p:cNvPr id="226360" name="Line 56"/>
            <p:cNvSpPr>
              <a:spLocks noChangeShapeType="1"/>
            </p:cNvSpPr>
            <p:nvPr/>
          </p:nvSpPr>
          <p:spPr bwMode="auto">
            <a:xfrm>
              <a:off x="4150" y="3612"/>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26361" name="Line 57"/>
            <p:cNvSpPr>
              <a:spLocks noChangeShapeType="1"/>
            </p:cNvSpPr>
            <p:nvPr/>
          </p:nvSpPr>
          <p:spPr bwMode="auto">
            <a:xfrm>
              <a:off x="4150" y="3748"/>
              <a:ext cx="590" cy="0"/>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26362" name="Line 58"/>
            <p:cNvSpPr>
              <a:spLocks noChangeShapeType="1"/>
            </p:cNvSpPr>
            <p:nvPr/>
          </p:nvSpPr>
          <p:spPr bwMode="auto">
            <a:xfrm>
              <a:off x="4740" y="1389"/>
              <a:ext cx="0" cy="2359"/>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26363" name="Text Box 59"/>
            <p:cNvSpPr txBox="1">
              <a:spLocks noChangeArrowheads="1"/>
            </p:cNvSpPr>
            <p:nvPr/>
          </p:nvSpPr>
          <p:spPr bwMode="auto">
            <a:xfrm>
              <a:off x="3833" y="315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9</a:t>
              </a:r>
            </a:p>
          </p:txBody>
        </p:sp>
      </p:grpSp>
      <p:sp>
        <p:nvSpPr>
          <p:cNvPr id="83006" name="Rectangle 62"/>
          <p:cNvSpPr>
            <a:spLocks noChangeArrowheads="1"/>
          </p:cNvSpPr>
          <p:nvPr/>
        </p:nvSpPr>
        <p:spPr bwMode="auto">
          <a:xfrm>
            <a:off x="4872038"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39168885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7FB38B6C-478C-4EAB-948C-57EE5557D552}" type="slidenum">
              <a:rPr lang="en-US" altLang="zh-CN">
                <a:effectLst>
                  <a:outerShdw blurRad="38100" dist="38100" dir="2700000" algn="tl">
                    <a:srgbClr val="000000">
                      <a:alpha val="43137"/>
                    </a:srgbClr>
                  </a:outerShdw>
                </a:effectLst>
              </a:rPr>
              <a:pPr eaLnBrk="1" hangingPunct="1"/>
              <a:t>35</a:t>
            </a:fld>
            <a:endParaRPr lang="en-US" altLang="zh-CN">
              <a:effectLst>
                <a:outerShdw blurRad="38100" dist="38100" dir="2700000" algn="tl">
                  <a:srgbClr val="000000">
                    <a:alpha val="43137"/>
                  </a:srgbClr>
                </a:outerShdw>
              </a:effectLst>
            </a:endParaRPr>
          </a:p>
        </p:txBody>
      </p:sp>
      <p:grpSp>
        <p:nvGrpSpPr>
          <p:cNvPr id="83971" name="Group 2"/>
          <p:cNvGrpSpPr>
            <a:grpSpLocks/>
          </p:cNvGrpSpPr>
          <p:nvPr/>
        </p:nvGrpSpPr>
        <p:grpSpPr bwMode="auto">
          <a:xfrm>
            <a:off x="4648200" y="333376"/>
            <a:ext cx="838200" cy="1223963"/>
            <a:chOff x="159" y="981"/>
            <a:chExt cx="317" cy="771"/>
          </a:xfrm>
          <a:noFill/>
        </p:grpSpPr>
        <p:sp>
          <p:nvSpPr>
            <p:cNvPr id="227331"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32"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33"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alpha val="43137"/>
                      </a:srgbClr>
                    </a:outerShdw>
                  </a:effectLst>
                  <a:latin typeface="Arial" charset="0"/>
                </a:rPr>
                <a:t>ch</a:t>
              </a:r>
            </a:p>
          </p:txBody>
        </p:sp>
      </p:grpSp>
      <p:sp>
        <p:nvSpPr>
          <p:cNvPr id="227334"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effectLst>
                  <a:outerShdw blurRad="38100" dist="38100" dir="2700000" algn="tl">
                    <a:srgbClr val="000000">
                      <a:alpha val="43137"/>
                    </a:srgbClr>
                  </a:outerShdw>
                </a:effectLst>
                <a:latin typeface="Arial" charset="0"/>
              </a:rPr>
              <a:t>e a d e a </a:t>
            </a:r>
            <a:r>
              <a:rPr lang="en-US" altLang="zh-CN" sz="3600" dirty="0" err="1">
                <a:solidFill>
                  <a:srgbClr val="011893"/>
                </a:solidFill>
                <a:effectLst>
                  <a:outerShdw blurRad="38100" dist="38100" dir="2700000" algn="tl">
                    <a:srgbClr val="000000">
                      <a:alpha val="43137"/>
                    </a:srgbClr>
                  </a:outerShdw>
                </a:effectLst>
                <a:latin typeface="Arial" charset="0"/>
              </a:rPr>
              <a:t>a</a:t>
            </a:r>
            <a:endParaRPr lang="en-US" altLang="zh-CN" sz="3600" dirty="0">
              <a:solidFill>
                <a:srgbClr val="011893"/>
              </a:solidFill>
              <a:effectLst>
                <a:outerShdw blurRad="38100" dist="38100" dir="2700000" algn="tl">
                  <a:srgbClr val="000000">
                    <a:alpha val="43137"/>
                  </a:srgbClr>
                </a:outerShdw>
              </a:effectLst>
              <a:latin typeface="Arial" charset="0"/>
            </a:endParaRPr>
          </a:p>
        </p:txBody>
      </p:sp>
      <p:sp>
        <p:nvSpPr>
          <p:cNvPr id="227335" name="Rectangle 7"/>
          <p:cNvSpPr>
            <a:spLocks noChangeArrowheads="1"/>
          </p:cNvSpPr>
          <p:nvPr/>
        </p:nvSpPr>
        <p:spPr bwMode="auto">
          <a:xfrm>
            <a:off x="1847850" y="1773238"/>
            <a:ext cx="5126038" cy="641350"/>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25</a:t>
            </a:r>
            <a:r>
              <a:rPr lang="zh-CN" altLang="en-US" dirty="0">
                <a:solidFill>
                  <a:srgbClr val="011893"/>
                </a:solidFill>
                <a:latin typeface="Arial" charset="0"/>
              </a:rPr>
              <a:t>） </a:t>
            </a:r>
            <a:r>
              <a:rPr lang="en-US" altLang="zh-CN" dirty="0">
                <a:latin typeface="Arial" charset="0"/>
              </a:rPr>
              <a:t>P(A)</a:t>
            </a:r>
            <a:r>
              <a:rPr lang="zh-CN" altLang="en-US" dirty="0">
                <a:latin typeface="Arial" charset="0"/>
              </a:rPr>
              <a:t>调用递归出口子程序</a:t>
            </a:r>
            <a:r>
              <a:rPr lang="en-US" altLang="zh-CN" dirty="0">
                <a:latin typeface="Arial" charset="0"/>
              </a:rPr>
              <a:t>SCOUT</a:t>
            </a:r>
            <a:r>
              <a:rPr lang="zh-CN" altLang="en-US" dirty="0">
                <a:latin typeface="Arial" charset="0"/>
              </a:rPr>
              <a:t>，将返回</a:t>
            </a:r>
          </a:p>
          <a:p>
            <a:pPr algn="l">
              <a:defRPr/>
            </a:pPr>
            <a:r>
              <a:rPr lang="zh-CN" altLang="en-US" dirty="0">
                <a:latin typeface="Arial" charset="0"/>
              </a:rPr>
              <a:t>      栈中中返回地址</a:t>
            </a:r>
            <a:r>
              <a:rPr lang="en-US" altLang="zh-CN" dirty="0">
                <a:solidFill>
                  <a:srgbClr val="FF3399"/>
                </a:solidFill>
                <a:latin typeface="Arial" charset="0"/>
              </a:rPr>
              <a:t>P(E):8</a:t>
            </a:r>
            <a:r>
              <a:rPr lang="zh-CN" altLang="en-US" dirty="0">
                <a:latin typeface="Arial" charset="0"/>
              </a:rPr>
              <a:t>取出。</a:t>
            </a:r>
          </a:p>
        </p:txBody>
      </p:sp>
      <p:sp>
        <p:nvSpPr>
          <p:cNvPr id="227336" name="Rectangle 8"/>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effectLst>
                  <a:outerShdw blurRad="38100" dist="38100" dir="2700000" algn="tl">
                    <a:srgbClr val="000000">
                      <a:alpha val="43137"/>
                    </a:srgbClr>
                  </a:outerShdw>
                </a:effectLst>
                <a:latin typeface="Arial" charset="0"/>
              </a:rPr>
              <a:t>主返</a:t>
            </a:r>
          </a:p>
          <a:p>
            <a:pPr>
              <a:defRPr/>
            </a:pPr>
            <a:endParaRPr lang="zh-CN" altLang="en-US">
              <a:effectLst>
                <a:outerShdw blurRad="38100" dist="38100" dir="2700000" algn="tl">
                  <a:srgbClr val="000000">
                    <a:alpha val="43137"/>
                  </a:srgbClr>
                </a:outerShdw>
              </a:effectLst>
              <a:latin typeface="Arial" charset="0"/>
            </a:endParaRPr>
          </a:p>
          <a:p>
            <a:pPr>
              <a:defRPr/>
            </a:pPr>
            <a:r>
              <a:rPr lang="en-US" altLang="zh-CN">
                <a:effectLst>
                  <a:outerShdw blurRad="38100" dist="38100" dir="2700000" algn="tl">
                    <a:srgbClr val="000000">
                      <a:alpha val="43137"/>
                    </a:srgbClr>
                  </a:outerShdw>
                </a:effectLst>
                <a:latin typeface="Arial" charset="0"/>
              </a:rPr>
              <a:t>P(E):8</a:t>
            </a:r>
          </a:p>
          <a:p>
            <a:pPr>
              <a:defRPr/>
            </a:pPr>
            <a:endParaRPr lang="en-US" altLang="zh-CN">
              <a:effectLst>
                <a:outerShdw blurRad="38100" dist="38100" dir="2700000" algn="tl">
                  <a:srgbClr val="000000">
                    <a:alpha val="43137"/>
                  </a:srgbClr>
                </a:outerShdw>
              </a:effectLst>
              <a:latin typeface="Arial" charset="0"/>
            </a:endParaRPr>
          </a:p>
          <a:p>
            <a:pPr>
              <a:defRPr/>
            </a:pPr>
            <a:endParaRPr lang="en-US" altLang="zh-CN">
              <a:effectLst>
                <a:outerShdw blurRad="38100" dist="38100" dir="2700000" algn="tl">
                  <a:srgbClr val="000000">
                    <a:alpha val="43137"/>
                  </a:srgbClr>
                </a:outerShdw>
              </a:effectLst>
              <a:latin typeface="Arial" charset="0"/>
            </a:endParaRPr>
          </a:p>
          <a:p>
            <a:pPr>
              <a:defRPr/>
            </a:pPr>
            <a:endParaRPr lang="en-US" altLang="zh-CN">
              <a:effectLst>
                <a:outerShdw blurRad="38100" dist="38100" dir="2700000" algn="tl">
                  <a:srgbClr val="000000">
                    <a:alpha val="43137"/>
                  </a:srgbClr>
                </a:outerShdw>
              </a:effectLst>
              <a:latin typeface="Arial" charset="0"/>
            </a:endParaRPr>
          </a:p>
          <a:p>
            <a:pPr>
              <a:defRPr/>
            </a:pPr>
            <a:endParaRPr lang="en-US" altLang="zh-CN">
              <a:effectLst>
                <a:outerShdw blurRad="38100" dist="38100" dir="2700000" algn="tl">
                  <a:srgbClr val="000000">
                    <a:alpha val="43137"/>
                  </a:srgbClr>
                </a:outerShdw>
              </a:effectLst>
              <a:latin typeface="Arial" charset="0"/>
            </a:endParaRPr>
          </a:p>
          <a:p>
            <a:pPr>
              <a:defRPr/>
            </a:pPr>
            <a:endParaRPr lang="en-US" altLang="zh-CN">
              <a:effectLst>
                <a:outerShdw blurRad="38100" dist="38100" dir="2700000" algn="tl">
                  <a:srgbClr val="000000">
                    <a:alpha val="43137"/>
                  </a:srgbClr>
                </a:outerShdw>
              </a:effectLst>
              <a:latin typeface="Arial" charset="0"/>
            </a:endParaRPr>
          </a:p>
          <a:p>
            <a:pPr>
              <a:defRPr/>
            </a:pPr>
            <a:endParaRPr lang="en-US" altLang="zh-CN">
              <a:effectLst>
                <a:outerShdw blurRad="38100" dist="38100" dir="2700000" algn="tl">
                  <a:srgbClr val="000000">
                    <a:alpha val="43137"/>
                  </a:srgbClr>
                </a:outerShdw>
              </a:effectLst>
              <a:latin typeface="Arial" charset="0"/>
            </a:endParaRPr>
          </a:p>
        </p:txBody>
      </p:sp>
      <p:sp>
        <p:nvSpPr>
          <p:cNvPr id="227337" name="Line 9"/>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38" name="Line 10"/>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39" name="Line 11"/>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40" name="Text Box 12"/>
          <p:cNvSpPr txBox="1">
            <a:spLocks noChangeArrowheads="1"/>
          </p:cNvSpPr>
          <p:nvPr/>
        </p:nvSpPr>
        <p:spPr bwMode="auto">
          <a:xfrm>
            <a:off x="2387600" y="4322763"/>
            <a:ext cx="1081088" cy="366712"/>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rPr>
              <a:t>TOP</a:t>
            </a:r>
            <a:r>
              <a:rPr lang="en-US" altLang="zh-CN">
                <a:effectLst>
                  <a:outerShdw blurRad="38100" dist="38100" dir="2700000" algn="tl">
                    <a:srgbClr val="000000">
                      <a:alpha val="43137"/>
                    </a:srgbClr>
                  </a:outerShdw>
                </a:effectLst>
                <a:latin typeface="Arial" charset="0"/>
                <a:cs typeface="Arial" charset="0"/>
              </a:rPr>
              <a:t>→</a:t>
            </a:r>
          </a:p>
        </p:txBody>
      </p:sp>
      <p:sp>
        <p:nvSpPr>
          <p:cNvPr id="227341" name="Line 13"/>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42" name="Line 14"/>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43" name="Line 15"/>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44" name="Rectangle 16"/>
          <p:cNvSpPr>
            <a:spLocks noChangeArrowheads="1"/>
          </p:cNvSpPr>
          <p:nvPr/>
        </p:nvSpPr>
        <p:spPr bwMode="auto">
          <a:xfrm>
            <a:off x="6324600" y="228601"/>
            <a:ext cx="18288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effectLst>
                  <a:outerShdw blurRad="38100" dist="38100" dir="2700000" algn="tl">
                    <a:srgbClr val="000000">
                      <a:alpha val="43137"/>
                    </a:srgbClr>
                  </a:outerShdw>
                </a:effectLst>
                <a:latin typeface="Arial" charset="0"/>
              </a:rPr>
              <a:t>子程序</a:t>
            </a:r>
            <a:r>
              <a:rPr lang="en-US" altLang="zh-CN">
                <a:solidFill>
                  <a:srgbClr val="FF3399"/>
                </a:solidFill>
                <a:effectLst>
                  <a:outerShdw blurRad="38100" dist="38100" dir="2700000" algn="tl">
                    <a:srgbClr val="000000">
                      <a:alpha val="43137"/>
                    </a:srgbClr>
                  </a:outerShdw>
                </a:effectLst>
                <a:latin typeface="Arial" charset="0"/>
              </a:rPr>
              <a:t>P(A)</a:t>
            </a:r>
          </a:p>
        </p:txBody>
      </p:sp>
      <p:grpSp>
        <p:nvGrpSpPr>
          <p:cNvPr id="83983" name="Group 17"/>
          <p:cNvGrpSpPr>
            <a:grpSpLocks/>
          </p:cNvGrpSpPr>
          <p:nvPr/>
        </p:nvGrpSpPr>
        <p:grpSpPr bwMode="auto">
          <a:xfrm>
            <a:off x="6324601" y="1"/>
            <a:ext cx="4105275" cy="6651625"/>
            <a:chOff x="2290" y="28"/>
            <a:chExt cx="2586" cy="4190"/>
          </a:xfrm>
          <a:noFill/>
        </p:grpSpPr>
        <p:sp>
          <p:nvSpPr>
            <p:cNvPr id="83984" name="AutoShape 18"/>
            <p:cNvSpPr>
              <a:spLocks noChangeArrowheads="1"/>
            </p:cNvSpPr>
            <p:nvPr/>
          </p:nvSpPr>
          <p:spPr bwMode="auto">
            <a:xfrm>
              <a:off x="3606" y="28"/>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ffectLst>
                  <a:outerShdw blurRad="38100" dist="38100" dir="2700000" algn="tl">
                    <a:srgbClr val="000000">
                      <a:alpha val="43137"/>
                    </a:srgbClr>
                  </a:outerShdw>
                </a:effectLst>
              </a:endParaRPr>
            </a:p>
          </p:txBody>
        </p:sp>
        <p:sp>
          <p:nvSpPr>
            <p:cNvPr id="227347" name="Rectangle 19"/>
            <p:cNvSpPr>
              <a:spLocks noChangeArrowheads="1"/>
            </p:cNvSpPr>
            <p:nvPr/>
          </p:nvSpPr>
          <p:spPr bwMode="auto">
            <a:xfrm>
              <a:off x="3334" y="313"/>
              <a:ext cx="771" cy="245"/>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SCIN</a:t>
              </a:r>
            </a:p>
          </p:txBody>
        </p:sp>
        <p:sp>
          <p:nvSpPr>
            <p:cNvPr id="227348" name="Line 20"/>
            <p:cNvSpPr>
              <a:spLocks noChangeShapeType="1"/>
            </p:cNvSpPr>
            <p:nvPr/>
          </p:nvSpPr>
          <p:spPr bwMode="auto">
            <a:xfrm>
              <a:off x="3697" y="562"/>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49" name="Text Box 21"/>
            <p:cNvSpPr txBox="1">
              <a:spLocks noChangeArrowheads="1"/>
            </p:cNvSpPr>
            <p:nvPr/>
          </p:nvSpPr>
          <p:spPr bwMode="auto">
            <a:xfrm>
              <a:off x="3334" y="724"/>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alpha val="43137"/>
                      </a:srgbClr>
                    </a:outerShdw>
                  </a:effectLst>
                  <a:latin typeface="Arial" charset="0"/>
                </a:rPr>
                <a:t>ch=a?</a:t>
              </a:r>
            </a:p>
          </p:txBody>
        </p:sp>
        <p:sp>
          <p:nvSpPr>
            <p:cNvPr id="227350" name="Text Box 22"/>
            <p:cNvSpPr txBox="1">
              <a:spLocks noChangeArrowheads="1"/>
            </p:cNvSpPr>
            <p:nvPr/>
          </p:nvSpPr>
          <p:spPr bwMode="auto">
            <a:xfrm>
              <a:off x="3425" y="69"/>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1</a:t>
              </a:r>
            </a:p>
          </p:txBody>
        </p:sp>
        <p:sp>
          <p:nvSpPr>
            <p:cNvPr id="227351" name="Text Box 23"/>
            <p:cNvSpPr txBox="1">
              <a:spLocks noChangeArrowheads="1"/>
            </p:cNvSpPr>
            <p:nvPr/>
          </p:nvSpPr>
          <p:spPr bwMode="auto">
            <a:xfrm>
              <a:off x="3425" y="55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2</a:t>
              </a:r>
            </a:p>
          </p:txBody>
        </p:sp>
        <p:sp>
          <p:nvSpPr>
            <p:cNvPr id="227352" name="Line 24"/>
            <p:cNvSpPr>
              <a:spLocks noChangeShapeType="1"/>
            </p:cNvSpPr>
            <p:nvPr/>
          </p:nvSpPr>
          <p:spPr bwMode="auto">
            <a:xfrm flipH="1">
              <a:off x="3198" y="924"/>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53" name="Rectangle 25"/>
            <p:cNvSpPr>
              <a:spLocks noChangeArrowheads="1"/>
            </p:cNvSpPr>
            <p:nvPr/>
          </p:nvSpPr>
          <p:spPr bwMode="auto">
            <a:xfrm>
              <a:off x="4059" y="1145"/>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READ</a:t>
              </a:r>
            </a:p>
          </p:txBody>
        </p:sp>
        <p:sp>
          <p:nvSpPr>
            <p:cNvPr id="227354" name="Line 26"/>
            <p:cNvSpPr>
              <a:spLocks noChangeShapeType="1"/>
            </p:cNvSpPr>
            <p:nvPr/>
          </p:nvSpPr>
          <p:spPr bwMode="auto">
            <a:xfrm>
              <a:off x="3698" y="2341"/>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55" name="Text Box 27"/>
            <p:cNvSpPr txBox="1">
              <a:spLocks noChangeArrowheads="1"/>
            </p:cNvSpPr>
            <p:nvPr/>
          </p:nvSpPr>
          <p:spPr bwMode="auto">
            <a:xfrm>
              <a:off x="3379" y="2477"/>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alpha val="43137"/>
                      </a:srgbClr>
                    </a:outerShdw>
                  </a:effectLst>
                  <a:latin typeface="Arial" charset="0"/>
                </a:rPr>
                <a:t>ch=c?</a:t>
              </a:r>
            </a:p>
          </p:txBody>
        </p:sp>
        <p:sp>
          <p:nvSpPr>
            <p:cNvPr id="227356" name="Line 28"/>
            <p:cNvSpPr>
              <a:spLocks noChangeShapeType="1"/>
            </p:cNvSpPr>
            <p:nvPr/>
          </p:nvSpPr>
          <p:spPr bwMode="auto">
            <a:xfrm>
              <a:off x="3742" y="92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57" name="Line 29"/>
            <p:cNvSpPr>
              <a:spLocks noChangeShapeType="1"/>
            </p:cNvSpPr>
            <p:nvPr/>
          </p:nvSpPr>
          <p:spPr bwMode="auto">
            <a:xfrm>
              <a:off x="3697" y="1865"/>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58" name="Rectangle 30"/>
            <p:cNvSpPr>
              <a:spLocks noChangeArrowheads="1"/>
            </p:cNvSpPr>
            <p:nvPr/>
          </p:nvSpPr>
          <p:spPr bwMode="auto">
            <a:xfrm>
              <a:off x="3334" y="2069"/>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P(A)</a:t>
              </a:r>
            </a:p>
          </p:txBody>
        </p:sp>
        <p:sp>
          <p:nvSpPr>
            <p:cNvPr id="227359" name="Line 31"/>
            <p:cNvSpPr>
              <a:spLocks noChangeShapeType="1"/>
            </p:cNvSpPr>
            <p:nvPr/>
          </p:nvSpPr>
          <p:spPr bwMode="auto">
            <a:xfrm flipH="1">
              <a:off x="2744" y="1371"/>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60" name="Rectangle 32"/>
            <p:cNvSpPr>
              <a:spLocks noChangeArrowheads="1"/>
            </p:cNvSpPr>
            <p:nvPr/>
          </p:nvSpPr>
          <p:spPr bwMode="auto">
            <a:xfrm>
              <a:off x="2290" y="1570"/>
              <a:ext cx="771" cy="244"/>
            </a:xfrm>
            <a:prstGeom prst="rect">
              <a:avLst/>
            </a:prstGeom>
            <a:grpFill/>
            <a:ln w="9525">
              <a:no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ERROR</a:t>
              </a:r>
            </a:p>
          </p:txBody>
        </p:sp>
        <p:sp>
          <p:nvSpPr>
            <p:cNvPr id="227361" name="Line 33"/>
            <p:cNvSpPr>
              <a:spLocks noChangeShapeType="1"/>
            </p:cNvSpPr>
            <p:nvPr/>
          </p:nvSpPr>
          <p:spPr bwMode="auto">
            <a:xfrm>
              <a:off x="4468" y="37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62" name="Rectangle 34"/>
            <p:cNvSpPr>
              <a:spLocks noChangeArrowheads="1"/>
            </p:cNvSpPr>
            <p:nvPr/>
          </p:nvSpPr>
          <p:spPr bwMode="auto">
            <a:xfrm>
              <a:off x="4105" y="3974"/>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SCOUT</a:t>
              </a:r>
            </a:p>
          </p:txBody>
        </p:sp>
        <p:sp>
          <p:nvSpPr>
            <p:cNvPr id="227363" name="Text Box 35"/>
            <p:cNvSpPr txBox="1">
              <a:spLocks noChangeArrowheads="1"/>
            </p:cNvSpPr>
            <p:nvPr/>
          </p:nvSpPr>
          <p:spPr bwMode="auto">
            <a:xfrm>
              <a:off x="3243" y="840"/>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cs typeface="Arial" charset="0"/>
                </a:rPr>
                <a:t>≠</a:t>
              </a:r>
            </a:p>
          </p:txBody>
        </p:sp>
        <p:sp>
          <p:nvSpPr>
            <p:cNvPr id="227364" name="Text Box 36"/>
            <p:cNvSpPr txBox="1">
              <a:spLocks noChangeArrowheads="1"/>
            </p:cNvSpPr>
            <p:nvPr/>
          </p:nvSpPr>
          <p:spPr bwMode="auto">
            <a:xfrm>
              <a:off x="4014" y="8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a:t>
              </a:r>
            </a:p>
          </p:txBody>
        </p:sp>
        <p:sp>
          <p:nvSpPr>
            <p:cNvPr id="227365" name="Text Box 37"/>
            <p:cNvSpPr txBox="1">
              <a:spLocks noChangeArrowheads="1"/>
            </p:cNvSpPr>
            <p:nvPr/>
          </p:nvSpPr>
          <p:spPr bwMode="auto">
            <a:xfrm>
              <a:off x="2743" y="1293"/>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cs typeface="Arial" charset="0"/>
                </a:rPr>
                <a:t>≠</a:t>
              </a:r>
            </a:p>
          </p:txBody>
        </p:sp>
        <p:sp>
          <p:nvSpPr>
            <p:cNvPr id="227366" name="Text Box 38"/>
            <p:cNvSpPr txBox="1">
              <a:spLocks noChangeArrowheads="1"/>
            </p:cNvSpPr>
            <p:nvPr/>
          </p:nvSpPr>
          <p:spPr bwMode="auto">
            <a:xfrm>
              <a:off x="3424" y="980"/>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3</a:t>
              </a:r>
            </a:p>
          </p:txBody>
        </p:sp>
        <p:sp>
          <p:nvSpPr>
            <p:cNvPr id="227367" name="Text Box 39"/>
            <p:cNvSpPr txBox="1">
              <a:spLocks noChangeArrowheads="1"/>
            </p:cNvSpPr>
            <p:nvPr/>
          </p:nvSpPr>
          <p:spPr bwMode="auto">
            <a:xfrm>
              <a:off x="3833" y="980"/>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4</a:t>
              </a:r>
            </a:p>
          </p:txBody>
        </p:sp>
        <p:sp>
          <p:nvSpPr>
            <p:cNvPr id="227368" name="Text Box 40"/>
            <p:cNvSpPr txBox="1">
              <a:spLocks noChangeArrowheads="1"/>
            </p:cNvSpPr>
            <p:nvPr/>
          </p:nvSpPr>
          <p:spPr bwMode="auto">
            <a:xfrm>
              <a:off x="3424" y="229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7</a:t>
              </a:r>
            </a:p>
          </p:txBody>
        </p:sp>
        <p:sp>
          <p:nvSpPr>
            <p:cNvPr id="227369" name="Text Box 41"/>
            <p:cNvSpPr txBox="1">
              <a:spLocks noChangeArrowheads="1"/>
            </p:cNvSpPr>
            <p:nvPr/>
          </p:nvSpPr>
          <p:spPr bwMode="auto">
            <a:xfrm>
              <a:off x="3424" y="185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6</a:t>
              </a:r>
            </a:p>
          </p:txBody>
        </p:sp>
        <p:sp>
          <p:nvSpPr>
            <p:cNvPr id="227370" name="Text Box 42"/>
            <p:cNvSpPr txBox="1">
              <a:spLocks noChangeArrowheads="1"/>
            </p:cNvSpPr>
            <p:nvPr/>
          </p:nvSpPr>
          <p:spPr bwMode="auto">
            <a:xfrm>
              <a:off x="4151" y="3743"/>
              <a:ext cx="317"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rPr>
                <a:t>10</a:t>
              </a:r>
            </a:p>
          </p:txBody>
        </p:sp>
        <p:sp>
          <p:nvSpPr>
            <p:cNvPr id="227371" name="Text Box 43"/>
            <p:cNvSpPr txBox="1">
              <a:spLocks noChangeArrowheads="1"/>
            </p:cNvSpPr>
            <p:nvPr/>
          </p:nvSpPr>
          <p:spPr bwMode="auto">
            <a:xfrm>
              <a:off x="2835" y="113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alpha val="43137"/>
                      </a:srgbClr>
                    </a:outerShdw>
                  </a:effectLst>
                  <a:latin typeface="Arial" charset="0"/>
                </a:rPr>
                <a:t>ch=b?</a:t>
              </a:r>
            </a:p>
          </p:txBody>
        </p:sp>
        <p:sp>
          <p:nvSpPr>
            <p:cNvPr id="227372" name="Rectangle 44"/>
            <p:cNvSpPr>
              <a:spLocks noChangeArrowheads="1"/>
            </p:cNvSpPr>
            <p:nvPr/>
          </p:nvSpPr>
          <p:spPr bwMode="auto">
            <a:xfrm>
              <a:off x="3333" y="1598"/>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READ</a:t>
              </a:r>
            </a:p>
          </p:txBody>
        </p:sp>
        <p:sp>
          <p:nvSpPr>
            <p:cNvPr id="227373" name="Line 45"/>
            <p:cNvSpPr>
              <a:spLocks noChangeShapeType="1"/>
            </p:cNvSpPr>
            <p:nvPr/>
          </p:nvSpPr>
          <p:spPr bwMode="auto">
            <a:xfrm>
              <a:off x="3288" y="1360"/>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74" name="Text Box 46"/>
            <p:cNvSpPr txBox="1">
              <a:spLocks noChangeArrowheads="1"/>
            </p:cNvSpPr>
            <p:nvPr/>
          </p:nvSpPr>
          <p:spPr bwMode="auto">
            <a:xfrm>
              <a:off x="3379" y="141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5</a:t>
              </a:r>
            </a:p>
          </p:txBody>
        </p:sp>
        <p:sp>
          <p:nvSpPr>
            <p:cNvPr id="227375" name="Text Box 47"/>
            <p:cNvSpPr txBox="1">
              <a:spLocks noChangeArrowheads="1"/>
            </p:cNvSpPr>
            <p:nvPr/>
          </p:nvSpPr>
          <p:spPr bwMode="auto">
            <a:xfrm>
              <a:off x="3424" y="124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a:t>
              </a:r>
            </a:p>
          </p:txBody>
        </p:sp>
        <p:sp>
          <p:nvSpPr>
            <p:cNvPr id="227376" name="Line 48"/>
            <p:cNvSpPr>
              <a:spLocks noChangeShapeType="1"/>
            </p:cNvSpPr>
            <p:nvPr/>
          </p:nvSpPr>
          <p:spPr bwMode="auto">
            <a:xfrm flipH="1">
              <a:off x="3289" y="2669"/>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77" name="Rectangle 49"/>
            <p:cNvSpPr>
              <a:spLocks noChangeArrowheads="1"/>
            </p:cNvSpPr>
            <p:nvPr/>
          </p:nvSpPr>
          <p:spPr bwMode="auto">
            <a:xfrm>
              <a:off x="2835" y="2868"/>
              <a:ext cx="771" cy="244"/>
            </a:xfrm>
            <a:prstGeom prst="rect">
              <a:avLst/>
            </a:prstGeom>
            <a:grpFill/>
            <a:ln w="9525">
              <a:no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ERROR</a:t>
              </a:r>
            </a:p>
          </p:txBody>
        </p:sp>
        <p:sp>
          <p:nvSpPr>
            <p:cNvPr id="227378" name="Text Box 50"/>
            <p:cNvSpPr txBox="1">
              <a:spLocks noChangeArrowheads="1"/>
            </p:cNvSpPr>
            <p:nvPr/>
          </p:nvSpPr>
          <p:spPr bwMode="auto">
            <a:xfrm>
              <a:off x="3288" y="2591"/>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cs typeface="Arial" charset="0"/>
                </a:rPr>
                <a:t>≠</a:t>
              </a:r>
            </a:p>
          </p:txBody>
        </p:sp>
        <p:sp>
          <p:nvSpPr>
            <p:cNvPr id="227379" name="Rectangle 51"/>
            <p:cNvSpPr>
              <a:spLocks noChangeArrowheads="1"/>
            </p:cNvSpPr>
            <p:nvPr/>
          </p:nvSpPr>
          <p:spPr bwMode="auto">
            <a:xfrm>
              <a:off x="3787" y="2913"/>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READ</a:t>
              </a:r>
            </a:p>
          </p:txBody>
        </p:sp>
        <p:sp>
          <p:nvSpPr>
            <p:cNvPr id="227380" name="Line 52"/>
            <p:cNvSpPr>
              <a:spLocks noChangeShapeType="1"/>
            </p:cNvSpPr>
            <p:nvPr/>
          </p:nvSpPr>
          <p:spPr bwMode="auto">
            <a:xfrm>
              <a:off x="3742" y="2675"/>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81" name="Text Box 53"/>
            <p:cNvSpPr txBox="1">
              <a:spLocks noChangeArrowheads="1"/>
            </p:cNvSpPr>
            <p:nvPr/>
          </p:nvSpPr>
          <p:spPr bwMode="auto">
            <a:xfrm>
              <a:off x="3833" y="2731"/>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8</a:t>
              </a:r>
            </a:p>
          </p:txBody>
        </p:sp>
        <p:sp>
          <p:nvSpPr>
            <p:cNvPr id="227382" name="Line 54"/>
            <p:cNvSpPr>
              <a:spLocks noChangeShapeType="1"/>
            </p:cNvSpPr>
            <p:nvPr/>
          </p:nvSpPr>
          <p:spPr bwMode="auto">
            <a:xfrm>
              <a:off x="4150" y="320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83" name="Rectangle 55"/>
            <p:cNvSpPr>
              <a:spLocks noChangeArrowheads="1"/>
            </p:cNvSpPr>
            <p:nvPr/>
          </p:nvSpPr>
          <p:spPr bwMode="auto">
            <a:xfrm>
              <a:off x="3787" y="3384"/>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P(B)</a:t>
              </a:r>
            </a:p>
          </p:txBody>
        </p:sp>
        <p:sp>
          <p:nvSpPr>
            <p:cNvPr id="227384" name="Line 56"/>
            <p:cNvSpPr>
              <a:spLocks noChangeShapeType="1"/>
            </p:cNvSpPr>
            <p:nvPr/>
          </p:nvSpPr>
          <p:spPr bwMode="auto">
            <a:xfrm>
              <a:off x="4150" y="3612"/>
              <a:ext cx="0" cy="136"/>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85" name="Line 57"/>
            <p:cNvSpPr>
              <a:spLocks noChangeShapeType="1"/>
            </p:cNvSpPr>
            <p:nvPr/>
          </p:nvSpPr>
          <p:spPr bwMode="auto">
            <a:xfrm>
              <a:off x="4150" y="3748"/>
              <a:ext cx="590" cy="0"/>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86" name="Line 58"/>
            <p:cNvSpPr>
              <a:spLocks noChangeShapeType="1"/>
            </p:cNvSpPr>
            <p:nvPr/>
          </p:nvSpPr>
          <p:spPr bwMode="auto">
            <a:xfrm>
              <a:off x="4740" y="1389"/>
              <a:ext cx="0" cy="2359"/>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87" name="Text Box 59"/>
            <p:cNvSpPr txBox="1">
              <a:spLocks noChangeArrowheads="1"/>
            </p:cNvSpPr>
            <p:nvPr/>
          </p:nvSpPr>
          <p:spPr bwMode="auto">
            <a:xfrm>
              <a:off x="3833" y="315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9</a:t>
              </a:r>
            </a:p>
          </p:txBody>
        </p:sp>
      </p:grpSp>
      <p:sp>
        <p:nvSpPr>
          <p:cNvPr id="84030" name="Rectangle 62"/>
          <p:cNvSpPr>
            <a:spLocks noChangeArrowheads="1"/>
          </p:cNvSpPr>
          <p:nvPr/>
        </p:nvSpPr>
        <p:spPr bwMode="auto">
          <a:xfrm>
            <a:off x="4908550" y="368301"/>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effectLst>
                  <a:outerShdw blurRad="38100" dist="38100" dir="2700000" algn="tl">
                    <a:srgbClr val="000000">
                      <a:alpha val="43137"/>
                    </a:srgbClr>
                  </a:outerShdw>
                </a:effectLst>
              </a:rPr>
              <a:t>#</a:t>
            </a:r>
            <a:endParaRPr lang="zh-CN" altLang="en-US">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050625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649602DF-FA43-4D70-B921-25438E09FA56}" type="slidenum">
              <a:rPr lang="en-US" altLang="zh-CN"/>
              <a:pPr eaLnBrk="1" hangingPunct="1"/>
              <a:t>36</a:t>
            </a:fld>
            <a:endParaRPr lang="en-US" altLang="zh-CN"/>
          </a:p>
        </p:txBody>
      </p:sp>
      <p:grpSp>
        <p:nvGrpSpPr>
          <p:cNvPr id="84995" name="Group 2"/>
          <p:cNvGrpSpPr>
            <a:grpSpLocks/>
          </p:cNvGrpSpPr>
          <p:nvPr/>
        </p:nvGrpSpPr>
        <p:grpSpPr bwMode="auto">
          <a:xfrm>
            <a:off x="4648200" y="333376"/>
            <a:ext cx="838200" cy="1223963"/>
            <a:chOff x="159" y="981"/>
            <a:chExt cx="317" cy="771"/>
          </a:xfrm>
          <a:noFill/>
        </p:grpSpPr>
        <p:sp>
          <p:nvSpPr>
            <p:cNvPr id="233475"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33476"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477"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33478"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33479" name="Rectangle 7"/>
          <p:cNvSpPr>
            <a:spLocks noChangeArrowheads="1"/>
          </p:cNvSpPr>
          <p:nvPr/>
        </p:nvSpPr>
        <p:spPr bwMode="auto">
          <a:xfrm>
            <a:off x="1847850" y="1773238"/>
            <a:ext cx="5126038" cy="641350"/>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26</a:t>
            </a:r>
            <a:r>
              <a:rPr lang="zh-CN" altLang="en-US" dirty="0">
                <a:solidFill>
                  <a:srgbClr val="011893"/>
                </a:solidFill>
                <a:latin typeface="Arial" charset="0"/>
              </a:rPr>
              <a:t>） </a:t>
            </a:r>
            <a:r>
              <a:rPr lang="en-US" altLang="zh-CN" dirty="0">
                <a:latin typeface="Arial" charset="0"/>
              </a:rPr>
              <a:t>P(A)</a:t>
            </a:r>
            <a:r>
              <a:rPr lang="zh-CN" altLang="en-US" dirty="0">
                <a:latin typeface="Arial" charset="0"/>
              </a:rPr>
              <a:t>调用递归出口子程序</a:t>
            </a:r>
            <a:r>
              <a:rPr lang="en-US" altLang="zh-CN" dirty="0">
                <a:latin typeface="Arial" charset="0"/>
              </a:rPr>
              <a:t>SCOUT</a:t>
            </a:r>
            <a:r>
              <a:rPr lang="zh-CN" altLang="en-US" dirty="0">
                <a:latin typeface="Arial" charset="0"/>
              </a:rPr>
              <a:t>，将返回 </a:t>
            </a:r>
          </a:p>
          <a:p>
            <a:pPr algn="l">
              <a:defRPr/>
            </a:pPr>
            <a:r>
              <a:rPr lang="zh-CN" altLang="en-US" dirty="0">
                <a:latin typeface="Arial" charset="0"/>
              </a:rPr>
              <a:t>      栈中中返回地址</a:t>
            </a:r>
            <a:r>
              <a:rPr lang="en-US" altLang="zh-CN" dirty="0">
                <a:solidFill>
                  <a:srgbClr val="FF3399"/>
                </a:solidFill>
                <a:latin typeface="Arial" charset="0"/>
              </a:rPr>
              <a:t>P(E):8</a:t>
            </a:r>
            <a:r>
              <a:rPr lang="zh-CN" altLang="en-US" dirty="0">
                <a:latin typeface="Arial" charset="0"/>
              </a:rPr>
              <a:t>取出。</a:t>
            </a:r>
          </a:p>
        </p:txBody>
      </p:sp>
      <p:sp>
        <p:nvSpPr>
          <p:cNvPr id="233480" name="Rectangle 8"/>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r>
              <a:rPr lang="zh-CN" altLang="en-US"/>
              <a:t>主返 </a:t>
            </a:r>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en-US" altLang="zh-CN"/>
          </a:p>
        </p:txBody>
      </p:sp>
      <p:sp>
        <p:nvSpPr>
          <p:cNvPr id="233481" name="Line 9"/>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33482" name="Line 10"/>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33483" name="Line 11"/>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3484" name="Text Box 12"/>
          <p:cNvSpPr txBox="1">
            <a:spLocks noChangeArrowheads="1"/>
          </p:cNvSpPr>
          <p:nvPr/>
        </p:nvSpPr>
        <p:spPr bwMode="auto">
          <a:xfrm>
            <a:off x="2387600" y="3810001"/>
            <a:ext cx="1081088" cy="366713"/>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33485" name="Line 13"/>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3486" name="Line 14"/>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3487" name="Line 15"/>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3488" name="Rectangle 16"/>
          <p:cNvSpPr>
            <a:spLocks noChangeArrowheads="1"/>
          </p:cNvSpPr>
          <p:nvPr/>
        </p:nvSpPr>
        <p:spPr bwMode="auto">
          <a:xfrm>
            <a:off x="6553200" y="228601"/>
            <a:ext cx="16764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P(A)</a:t>
            </a:r>
          </a:p>
        </p:txBody>
      </p:sp>
      <p:grpSp>
        <p:nvGrpSpPr>
          <p:cNvPr id="85007" name="Group 17"/>
          <p:cNvGrpSpPr>
            <a:grpSpLocks/>
          </p:cNvGrpSpPr>
          <p:nvPr/>
        </p:nvGrpSpPr>
        <p:grpSpPr bwMode="auto">
          <a:xfrm>
            <a:off x="6346826" y="44451"/>
            <a:ext cx="4105275" cy="6651625"/>
            <a:chOff x="2290" y="28"/>
            <a:chExt cx="2586" cy="4190"/>
          </a:xfrm>
          <a:noFill/>
        </p:grpSpPr>
        <p:sp>
          <p:nvSpPr>
            <p:cNvPr id="85008" name="AutoShape 18"/>
            <p:cNvSpPr>
              <a:spLocks noChangeArrowheads="1"/>
            </p:cNvSpPr>
            <p:nvPr/>
          </p:nvSpPr>
          <p:spPr bwMode="auto">
            <a:xfrm>
              <a:off x="3606" y="28"/>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33491" name="Rectangle 19"/>
            <p:cNvSpPr>
              <a:spLocks noChangeArrowheads="1"/>
            </p:cNvSpPr>
            <p:nvPr/>
          </p:nvSpPr>
          <p:spPr bwMode="auto">
            <a:xfrm>
              <a:off x="3334" y="313"/>
              <a:ext cx="771"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33492" name="Line 20"/>
            <p:cNvSpPr>
              <a:spLocks noChangeShapeType="1"/>
            </p:cNvSpPr>
            <p:nvPr/>
          </p:nvSpPr>
          <p:spPr bwMode="auto">
            <a:xfrm>
              <a:off x="3697" y="562"/>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493" name="Text Box 21"/>
            <p:cNvSpPr txBox="1">
              <a:spLocks noChangeArrowheads="1"/>
            </p:cNvSpPr>
            <p:nvPr/>
          </p:nvSpPr>
          <p:spPr bwMode="auto">
            <a:xfrm>
              <a:off x="3334" y="724"/>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a:t>
              </a:r>
            </a:p>
          </p:txBody>
        </p:sp>
        <p:sp>
          <p:nvSpPr>
            <p:cNvPr id="233494" name="Text Box 22"/>
            <p:cNvSpPr txBox="1">
              <a:spLocks noChangeArrowheads="1"/>
            </p:cNvSpPr>
            <p:nvPr/>
          </p:nvSpPr>
          <p:spPr bwMode="auto">
            <a:xfrm>
              <a:off x="3425" y="69"/>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33495" name="Text Box 23"/>
            <p:cNvSpPr txBox="1">
              <a:spLocks noChangeArrowheads="1"/>
            </p:cNvSpPr>
            <p:nvPr/>
          </p:nvSpPr>
          <p:spPr bwMode="auto">
            <a:xfrm>
              <a:off x="3425" y="55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33496" name="Line 24"/>
            <p:cNvSpPr>
              <a:spLocks noChangeShapeType="1"/>
            </p:cNvSpPr>
            <p:nvPr/>
          </p:nvSpPr>
          <p:spPr bwMode="auto">
            <a:xfrm flipH="1">
              <a:off x="3198" y="924"/>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497" name="Rectangle 25"/>
            <p:cNvSpPr>
              <a:spLocks noChangeArrowheads="1"/>
            </p:cNvSpPr>
            <p:nvPr/>
          </p:nvSpPr>
          <p:spPr bwMode="auto">
            <a:xfrm>
              <a:off x="4059" y="1145"/>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33498" name="Line 26"/>
            <p:cNvSpPr>
              <a:spLocks noChangeShapeType="1"/>
            </p:cNvSpPr>
            <p:nvPr/>
          </p:nvSpPr>
          <p:spPr bwMode="auto">
            <a:xfrm>
              <a:off x="3698" y="2341"/>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499" name="Text Box 27"/>
            <p:cNvSpPr txBox="1">
              <a:spLocks noChangeArrowheads="1"/>
            </p:cNvSpPr>
            <p:nvPr/>
          </p:nvSpPr>
          <p:spPr bwMode="auto">
            <a:xfrm>
              <a:off x="3379" y="2477"/>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ch=c?</a:t>
              </a:r>
            </a:p>
          </p:txBody>
        </p:sp>
        <p:sp>
          <p:nvSpPr>
            <p:cNvPr id="233500" name="Line 28"/>
            <p:cNvSpPr>
              <a:spLocks noChangeShapeType="1"/>
            </p:cNvSpPr>
            <p:nvPr/>
          </p:nvSpPr>
          <p:spPr bwMode="auto">
            <a:xfrm>
              <a:off x="3742" y="92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501" name="Line 29"/>
            <p:cNvSpPr>
              <a:spLocks noChangeShapeType="1"/>
            </p:cNvSpPr>
            <p:nvPr/>
          </p:nvSpPr>
          <p:spPr bwMode="auto">
            <a:xfrm>
              <a:off x="3697" y="1865"/>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502" name="Rectangle 30"/>
            <p:cNvSpPr>
              <a:spLocks noChangeArrowheads="1"/>
            </p:cNvSpPr>
            <p:nvPr/>
          </p:nvSpPr>
          <p:spPr bwMode="auto">
            <a:xfrm>
              <a:off x="3334" y="2069"/>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P(A)</a:t>
              </a:r>
            </a:p>
          </p:txBody>
        </p:sp>
        <p:sp>
          <p:nvSpPr>
            <p:cNvPr id="233503" name="Line 31"/>
            <p:cNvSpPr>
              <a:spLocks noChangeShapeType="1"/>
            </p:cNvSpPr>
            <p:nvPr/>
          </p:nvSpPr>
          <p:spPr bwMode="auto">
            <a:xfrm flipH="1">
              <a:off x="2744" y="1371"/>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504" name="Rectangle 32"/>
            <p:cNvSpPr>
              <a:spLocks noChangeArrowheads="1"/>
            </p:cNvSpPr>
            <p:nvPr/>
          </p:nvSpPr>
          <p:spPr bwMode="auto">
            <a:xfrm>
              <a:off x="2290" y="1570"/>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33505" name="Line 33"/>
            <p:cNvSpPr>
              <a:spLocks noChangeShapeType="1"/>
            </p:cNvSpPr>
            <p:nvPr/>
          </p:nvSpPr>
          <p:spPr bwMode="auto">
            <a:xfrm>
              <a:off x="4468" y="37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506" name="Rectangle 34"/>
            <p:cNvSpPr>
              <a:spLocks noChangeArrowheads="1"/>
            </p:cNvSpPr>
            <p:nvPr/>
          </p:nvSpPr>
          <p:spPr bwMode="auto">
            <a:xfrm>
              <a:off x="4105" y="3974"/>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33507" name="Text Box 35"/>
            <p:cNvSpPr txBox="1">
              <a:spLocks noChangeArrowheads="1"/>
            </p:cNvSpPr>
            <p:nvPr/>
          </p:nvSpPr>
          <p:spPr bwMode="auto">
            <a:xfrm>
              <a:off x="3243" y="840"/>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33508" name="Text Box 36"/>
            <p:cNvSpPr txBox="1">
              <a:spLocks noChangeArrowheads="1"/>
            </p:cNvSpPr>
            <p:nvPr/>
          </p:nvSpPr>
          <p:spPr bwMode="auto">
            <a:xfrm>
              <a:off x="4014" y="844"/>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33509" name="Text Box 37"/>
            <p:cNvSpPr txBox="1">
              <a:spLocks noChangeArrowheads="1"/>
            </p:cNvSpPr>
            <p:nvPr/>
          </p:nvSpPr>
          <p:spPr bwMode="auto">
            <a:xfrm>
              <a:off x="2743" y="1293"/>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33510" name="Text Box 38"/>
            <p:cNvSpPr txBox="1">
              <a:spLocks noChangeArrowheads="1"/>
            </p:cNvSpPr>
            <p:nvPr/>
          </p:nvSpPr>
          <p:spPr bwMode="auto">
            <a:xfrm>
              <a:off x="3424" y="980"/>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33511" name="Text Box 39"/>
            <p:cNvSpPr txBox="1">
              <a:spLocks noChangeArrowheads="1"/>
            </p:cNvSpPr>
            <p:nvPr/>
          </p:nvSpPr>
          <p:spPr bwMode="auto">
            <a:xfrm>
              <a:off x="3833" y="980"/>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33512" name="Text Box 40"/>
            <p:cNvSpPr txBox="1">
              <a:spLocks noChangeArrowheads="1"/>
            </p:cNvSpPr>
            <p:nvPr/>
          </p:nvSpPr>
          <p:spPr bwMode="auto">
            <a:xfrm>
              <a:off x="3424" y="229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33513" name="Text Box 41"/>
            <p:cNvSpPr txBox="1">
              <a:spLocks noChangeArrowheads="1"/>
            </p:cNvSpPr>
            <p:nvPr/>
          </p:nvSpPr>
          <p:spPr bwMode="auto">
            <a:xfrm>
              <a:off x="3424" y="185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33514" name="Text Box 42"/>
            <p:cNvSpPr txBox="1">
              <a:spLocks noChangeArrowheads="1"/>
            </p:cNvSpPr>
            <p:nvPr/>
          </p:nvSpPr>
          <p:spPr bwMode="auto">
            <a:xfrm>
              <a:off x="4151" y="3743"/>
              <a:ext cx="317"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10</a:t>
              </a:r>
            </a:p>
          </p:txBody>
        </p:sp>
        <p:sp>
          <p:nvSpPr>
            <p:cNvPr id="233515" name="Text Box 43"/>
            <p:cNvSpPr txBox="1">
              <a:spLocks noChangeArrowheads="1"/>
            </p:cNvSpPr>
            <p:nvPr/>
          </p:nvSpPr>
          <p:spPr bwMode="auto">
            <a:xfrm>
              <a:off x="2835" y="113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ch=b?</a:t>
              </a:r>
            </a:p>
          </p:txBody>
        </p:sp>
        <p:sp>
          <p:nvSpPr>
            <p:cNvPr id="233516" name="Rectangle 44"/>
            <p:cNvSpPr>
              <a:spLocks noChangeArrowheads="1"/>
            </p:cNvSpPr>
            <p:nvPr/>
          </p:nvSpPr>
          <p:spPr bwMode="auto">
            <a:xfrm>
              <a:off x="3333" y="1598"/>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33517" name="Line 45"/>
            <p:cNvSpPr>
              <a:spLocks noChangeShapeType="1"/>
            </p:cNvSpPr>
            <p:nvPr/>
          </p:nvSpPr>
          <p:spPr bwMode="auto">
            <a:xfrm>
              <a:off x="3288" y="1360"/>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518" name="Text Box 46"/>
            <p:cNvSpPr txBox="1">
              <a:spLocks noChangeArrowheads="1"/>
            </p:cNvSpPr>
            <p:nvPr/>
          </p:nvSpPr>
          <p:spPr bwMode="auto">
            <a:xfrm>
              <a:off x="3379" y="141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33519" name="Text Box 47"/>
            <p:cNvSpPr txBox="1">
              <a:spLocks noChangeArrowheads="1"/>
            </p:cNvSpPr>
            <p:nvPr/>
          </p:nvSpPr>
          <p:spPr bwMode="auto">
            <a:xfrm>
              <a:off x="3424" y="124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33520" name="Line 48"/>
            <p:cNvSpPr>
              <a:spLocks noChangeShapeType="1"/>
            </p:cNvSpPr>
            <p:nvPr/>
          </p:nvSpPr>
          <p:spPr bwMode="auto">
            <a:xfrm flipH="1">
              <a:off x="3289" y="2669"/>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521" name="Rectangle 49"/>
            <p:cNvSpPr>
              <a:spLocks noChangeArrowheads="1"/>
            </p:cNvSpPr>
            <p:nvPr/>
          </p:nvSpPr>
          <p:spPr bwMode="auto">
            <a:xfrm>
              <a:off x="2835" y="2868"/>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33522" name="Text Box 50"/>
            <p:cNvSpPr txBox="1">
              <a:spLocks noChangeArrowheads="1"/>
            </p:cNvSpPr>
            <p:nvPr/>
          </p:nvSpPr>
          <p:spPr bwMode="auto">
            <a:xfrm>
              <a:off x="3288" y="2591"/>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33523" name="Rectangle 51"/>
            <p:cNvSpPr>
              <a:spLocks noChangeArrowheads="1"/>
            </p:cNvSpPr>
            <p:nvPr/>
          </p:nvSpPr>
          <p:spPr bwMode="auto">
            <a:xfrm>
              <a:off x="3787" y="2913"/>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33524" name="Line 52"/>
            <p:cNvSpPr>
              <a:spLocks noChangeShapeType="1"/>
            </p:cNvSpPr>
            <p:nvPr/>
          </p:nvSpPr>
          <p:spPr bwMode="auto">
            <a:xfrm>
              <a:off x="3742" y="2675"/>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525" name="Text Box 53"/>
            <p:cNvSpPr txBox="1">
              <a:spLocks noChangeArrowheads="1"/>
            </p:cNvSpPr>
            <p:nvPr/>
          </p:nvSpPr>
          <p:spPr bwMode="auto">
            <a:xfrm>
              <a:off x="3833" y="2731"/>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8</a:t>
              </a:r>
            </a:p>
          </p:txBody>
        </p:sp>
        <p:sp>
          <p:nvSpPr>
            <p:cNvPr id="233526" name="Line 54"/>
            <p:cNvSpPr>
              <a:spLocks noChangeShapeType="1"/>
            </p:cNvSpPr>
            <p:nvPr/>
          </p:nvSpPr>
          <p:spPr bwMode="auto">
            <a:xfrm>
              <a:off x="4150" y="320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527" name="Rectangle 55"/>
            <p:cNvSpPr>
              <a:spLocks noChangeArrowheads="1"/>
            </p:cNvSpPr>
            <p:nvPr/>
          </p:nvSpPr>
          <p:spPr bwMode="auto">
            <a:xfrm>
              <a:off x="3787" y="3384"/>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P(B)</a:t>
              </a:r>
            </a:p>
          </p:txBody>
        </p:sp>
        <p:sp>
          <p:nvSpPr>
            <p:cNvPr id="233528" name="Line 56"/>
            <p:cNvSpPr>
              <a:spLocks noChangeShapeType="1"/>
            </p:cNvSpPr>
            <p:nvPr/>
          </p:nvSpPr>
          <p:spPr bwMode="auto">
            <a:xfrm>
              <a:off x="4150" y="3612"/>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33529" name="Line 57"/>
            <p:cNvSpPr>
              <a:spLocks noChangeShapeType="1"/>
            </p:cNvSpPr>
            <p:nvPr/>
          </p:nvSpPr>
          <p:spPr bwMode="auto">
            <a:xfrm>
              <a:off x="4150" y="3748"/>
              <a:ext cx="590" cy="0"/>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33530" name="Line 58"/>
            <p:cNvSpPr>
              <a:spLocks noChangeShapeType="1"/>
            </p:cNvSpPr>
            <p:nvPr/>
          </p:nvSpPr>
          <p:spPr bwMode="auto">
            <a:xfrm>
              <a:off x="4740" y="1389"/>
              <a:ext cx="0" cy="2359"/>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33531" name="Text Box 59"/>
            <p:cNvSpPr txBox="1">
              <a:spLocks noChangeArrowheads="1"/>
            </p:cNvSpPr>
            <p:nvPr/>
          </p:nvSpPr>
          <p:spPr bwMode="auto">
            <a:xfrm>
              <a:off x="3833" y="315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9</a:t>
              </a:r>
            </a:p>
          </p:txBody>
        </p:sp>
      </p:grpSp>
      <p:sp>
        <p:nvSpPr>
          <p:cNvPr id="85054" name="Rectangle 62"/>
          <p:cNvSpPr>
            <a:spLocks noChangeArrowheads="1"/>
          </p:cNvSpPr>
          <p:nvPr/>
        </p:nvSpPr>
        <p:spPr bwMode="auto">
          <a:xfrm>
            <a:off x="4908550" y="333376"/>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30474167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B0DC2946-52D9-4742-A778-913917C6C734}" type="slidenum">
              <a:rPr lang="en-US" altLang="zh-CN"/>
              <a:pPr eaLnBrk="1" hangingPunct="1"/>
              <a:t>37</a:t>
            </a:fld>
            <a:endParaRPr lang="en-US" altLang="zh-CN"/>
          </a:p>
        </p:txBody>
      </p:sp>
      <p:grpSp>
        <p:nvGrpSpPr>
          <p:cNvPr id="86019" name="Group 2"/>
          <p:cNvGrpSpPr>
            <a:grpSpLocks/>
          </p:cNvGrpSpPr>
          <p:nvPr/>
        </p:nvGrpSpPr>
        <p:grpSpPr bwMode="auto">
          <a:xfrm>
            <a:off x="4648200" y="333376"/>
            <a:ext cx="838200" cy="1223963"/>
            <a:chOff x="159" y="981"/>
            <a:chExt cx="317" cy="771"/>
          </a:xfrm>
          <a:noFill/>
        </p:grpSpPr>
        <p:sp>
          <p:nvSpPr>
            <p:cNvPr id="228355"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28356"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8357"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28358"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28359" name="Rectangle 7"/>
          <p:cNvSpPr>
            <a:spLocks noChangeArrowheads="1"/>
          </p:cNvSpPr>
          <p:nvPr/>
        </p:nvSpPr>
        <p:spPr bwMode="auto">
          <a:xfrm>
            <a:off x="1847850" y="1773238"/>
            <a:ext cx="5126038" cy="641350"/>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27</a:t>
            </a:r>
            <a:r>
              <a:rPr lang="zh-CN" altLang="en-US" dirty="0">
                <a:solidFill>
                  <a:srgbClr val="011893"/>
                </a:solidFill>
                <a:latin typeface="Arial" charset="0"/>
              </a:rPr>
              <a:t>） </a:t>
            </a:r>
            <a:r>
              <a:rPr lang="en-US" altLang="zh-CN" dirty="0">
                <a:latin typeface="Arial" charset="0"/>
              </a:rPr>
              <a:t>P(E)</a:t>
            </a:r>
            <a:r>
              <a:rPr lang="zh-CN" altLang="en-US" dirty="0">
                <a:latin typeface="Arial" charset="0"/>
              </a:rPr>
              <a:t>执行</a:t>
            </a:r>
            <a:r>
              <a:rPr lang="en-US" altLang="zh-CN" dirty="0">
                <a:latin typeface="Arial" charset="0"/>
              </a:rPr>
              <a:t>P(E):8</a:t>
            </a:r>
            <a:r>
              <a:rPr lang="zh-CN" altLang="en-US" dirty="0">
                <a:latin typeface="Arial" charset="0"/>
              </a:rPr>
              <a:t>，即 </a:t>
            </a:r>
            <a:r>
              <a:rPr lang="en-US" altLang="zh-CN" dirty="0" smtClean="0">
                <a:latin typeface="Arial" charset="0"/>
              </a:rPr>
              <a:t>P(E)</a:t>
            </a:r>
            <a:r>
              <a:rPr lang="zh-CN" altLang="en-US" dirty="0">
                <a:latin typeface="Arial" charset="0"/>
              </a:rPr>
              <a:t>调用递归出口子 </a:t>
            </a:r>
          </a:p>
          <a:p>
            <a:pPr algn="l">
              <a:defRPr/>
            </a:pPr>
            <a:r>
              <a:rPr lang="zh-CN" altLang="en-US" dirty="0">
                <a:latin typeface="Arial" charset="0"/>
              </a:rPr>
              <a:t>     程序</a:t>
            </a:r>
            <a:r>
              <a:rPr lang="en-US" altLang="zh-CN" dirty="0">
                <a:latin typeface="Arial" charset="0"/>
              </a:rPr>
              <a:t>SCOUT</a:t>
            </a:r>
            <a:r>
              <a:rPr lang="zh-CN" altLang="en-US" dirty="0">
                <a:latin typeface="Arial" charset="0"/>
              </a:rPr>
              <a:t>，将返回栈中返回地址</a:t>
            </a:r>
            <a:r>
              <a:rPr lang="zh-CN" altLang="en-US" dirty="0">
                <a:solidFill>
                  <a:srgbClr val="FF3399"/>
                </a:solidFill>
                <a:latin typeface="Arial" charset="0"/>
              </a:rPr>
              <a:t>主返</a:t>
            </a:r>
            <a:r>
              <a:rPr lang="zh-CN" altLang="en-US" dirty="0">
                <a:latin typeface="Arial" charset="0"/>
              </a:rPr>
              <a:t>取出。</a:t>
            </a:r>
          </a:p>
        </p:txBody>
      </p:sp>
      <p:sp>
        <p:nvSpPr>
          <p:cNvPr id="228360" name="Rectangle 8"/>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r>
              <a:rPr lang="zh-CN" altLang="en-US"/>
              <a:t>主返 </a:t>
            </a:r>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en-US" altLang="zh-CN"/>
          </a:p>
        </p:txBody>
      </p:sp>
      <p:sp>
        <p:nvSpPr>
          <p:cNvPr id="228361" name="Line 9"/>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8362" name="Line 10"/>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8363" name="Line 11"/>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8364" name="Text Box 12"/>
          <p:cNvSpPr txBox="1">
            <a:spLocks noChangeArrowheads="1"/>
          </p:cNvSpPr>
          <p:nvPr/>
        </p:nvSpPr>
        <p:spPr bwMode="auto">
          <a:xfrm>
            <a:off x="2387600" y="3789363"/>
            <a:ext cx="1079500"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28365" name="Line 13"/>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8366" name="Line 14"/>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8367" name="Line 15"/>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86030" name="Group 60"/>
          <p:cNvGrpSpPr>
            <a:grpSpLocks/>
          </p:cNvGrpSpPr>
          <p:nvPr/>
        </p:nvGrpSpPr>
        <p:grpSpPr bwMode="auto">
          <a:xfrm>
            <a:off x="7535863" y="836614"/>
            <a:ext cx="2989262" cy="5138737"/>
            <a:chOff x="3492" y="737"/>
            <a:chExt cx="2268" cy="3583"/>
          </a:xfrm>
          <a:noFill/>
        </p:grpSpPr>
        <p:sp>
          <p:nvSpPr>
            <p:cNvPr id="86032" name="AutoShape 61"/>
            <p:cNvSpPr>
              <a:spLocks noChangeArrowheads="1"/>
            </p:cNvSpPr>
            <p:nvPr/>
          </p:nvSpPr>
          <p:spPr bwMode="auto">
            <a:xfrm>
              <a:off x="4762" y="737"/>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sz="1600" b="0">
                <a:solidFill>
                  <a:srgbClr val="4F0EF2"/>
                </a:solidFill>
              </a:endParaRPr>
            </a:p>
          </p:txBody>
        </p:sp>
        <p:sp>
          <p:nvSpPr>
            <p:cNvPr id="228414" name="Rectangle 62"/>
            <p:cNvSpPr>
              <a:spLocks noChangeArrowheads="1"/>
            </p:cNvSpPr>
            <p:nvPr/>
          </p:nvSpPr>
          <p:spPr bwMode="auto">
            <a:xfrm>
              <a:off x="4490" y="1021"/>
              <a:ext cx="771" cy="246"/>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SCIN</a:t>
              </a:r>
            </a:p>
          </p:txBody>
        </p:sp>
        <p:sp>
          <p:nvSpPr>
            <p:cNvPr id="228415" name="Line 63"/>
            <p:cNvSpPr>
              <a:spLocks noChangeShapeType="1"/>
            </p:cNvSpPr>
            <p:nvPr/>
          </p:nvSpPr>
          <p:spPr bwMode="auto">
            <a:xfrm>
              <a:off x="4853" y="1271"/>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8416" name="Text Box 64"/>
            <p:cNvSpPr txBox="1">
              <a:spLocks noChangeArrowheads="1"/>
            </p:cNvSpPr>
            <p:nvPr/>
          </p:nvSpPr>
          <p:spPr bwMode="auto">
            <a:xfrm>
              <a:off x="4490" y="1433"/>
              <a:ext cx="772" cy="256"/>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ch=e?</a:t>
              </a:r>
            </a:p>
          </p:txBody>
        </p:sp>
        <p:sp>
          <p:nvSpPr>
            <p:cNvPr id="228417" name="Text Box 65"/>
            <p:cNvSpPr txBox="1">
              <a:spLocks noChangeArrowheads="1"/>
            </p:cNvSpPr>
            <p:nvPr/>
          </p:nvSpPr>
          <p:spPr bwMode="auto">
            <a:xfrm>
              <a:off x="4581" y="778"/>
              <a:ext cx="181"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1</a:t>
              </a:r>
            </a:p>
          </p:txBody>
        </p:sp>
        <p:sp>
          <p:nvSpPr>
            <p:cNvPr id="228418" name="Text Box 66"/>
            <p:cNvSpPr txBox="1">
              <a:spLocks noChangeArrowheads="1"/>
            </p:cNvSpPr>
            <p:nvPr/>
          </p:nvSpPr>
          <p:spPr bwMode="auto">
            <a:xfrm>
              <a:off x="4581" y="1267"/>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2</a:t>
              </a:r>
            </a:p>
          </p:txBody>
        </p:sp>
        <p:sp>
          <p:nvSpPr>
            <p:cNvPr id="228419" name="Line 67"/>
            <p:cNvSpPr>
              <a:spLocks noChangeShapeType="1"/>
            </p:cNvSpPr>
            <p:nvPr/>
          </p:nvSpPr>
          <p:spPr bwMode="auto">
            <a:xfrm flipH="1">
              <a:off x="4354" y="1632"/>
              <a:ext cx="454"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8420" name="Rectangle 68"/>
            <p:cNvSpPr>
              <a:spLocks noChangeArrowheads="1"/>
            </p:cNvSpPr>
            <p:nvPr/>
          </p:nvSpPr>
          <p:spPr bwMode="auto">
            <a:xfrm>
              <a:off x="3991" y="1877"/>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28421" name="Line 69"/>
            <p:cNvSpPr>
              <a:spLocks noChangeShapeType="1"/>
            </p:cNvSpPr>
            <p:nvPr/>
          </p:nvSpPr>
          <p:spPr bwMode="auto">
            <a:xfrm>
              <a:off x="4354" y="2121"/>
              <a:ext cx="0" cy="206"/>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8422" name="Rectangle 70"/>
            <p:cNvSpPr>
              <a:spLocks noChangeArrowheads="1"/>
            </p:cNvSpPr>
            <p:nvPr/>
          </p:nvSpPr>
          <p:spPr bwMode="auto">
            <a:xfrm>
              <a:off x="3991" y="2325"/>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P(B)</a:t>
              </a:r>
            </a:p>
          </p:txBody>
        </p:sp>
        <p:sp>
          <p:nvSpPr>
            <p:cNvPr id="228423" name="Line 71"/>
            <p:cNvSpPr>
              <a:spLocks noChangeShapeType="1"/>
            </p:cNvSpPr>
            <p:nvPr/>
          </p:nvSpPr>
          <p:spPr bwMode="auto">
            <a:xfrm>
              <a:off x="4354" y="25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8424" name="Text Box 72"/>
            <p:cNvSpPr txBox="1">
              <a:spLocks noChangeArrowheads="1"/>
            </p:cNvSpPr>
            <p:nvPr/>
          </p:nvSpPr>
          <p:spPr bwMode="auto">
            <a:xfrm>
              <a:off x="3989" y="2732"/>
              <a:ext cx="772" cy="258"/>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ch=a?</a:t>
              </a:r>
            </a:p>
          </p:txBody>
        </p:sp>
        <p:sp>
          <p:nvSpPr>
            <p:cNvPr id="228425" name="Line 73"/>
            <p:cNvSpPr>
              <a:spLocks noChangeShapeType="1"/>
            </p:cNvSpPr>
            <p:nvPr/>
          </p:nvSpPr>
          <p:spPr bwMode="auto">
            <a:xfrm>
              <a:off x="4898" y="1632"/>
              <a:ext cx="500"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8426" name="Rectangle 74"/>
            <p:cNvSpPr>
              <a:spLocks noChangeArrowheads="1"/>
            </p:cNvSpPr>
            <p:nvPr/>
          </p:nvSpPr>
          <p:spPr bwMode="auto">
            <a:xfrm>
              <a:off x="4989" y="1877"/>
              <a:ext cx="771" cy="244"/>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28427" name="Line 75"/>
            <p:cNvSpPr>
              <a:spLocks noChangeShapeType="1"/>
            </p:cNvSpPr>
            <p:nvPr/>
          </p:nvSpPr>
          <p:spPr bwMode="auto">
            <a:xfrm flipH="1">
              <a:off x="3855" y="293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8428" name="Rectangle 76"/>
            <p:cNvSpPr>
              <a:spLocks noChangeArrowheads="1"/>
            </p:cNvSpPr>
            <p:nvPr/>
          </p:nvSpPr>
          <p:spPr bwMode="auto">
            <a:xfrm>
              <a:off x="3492" y="3180"/>
              <a:ext cx="771" cy="245"/>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28429" name="Line 77"/>
            <p:cNvSpPr>
              <a:spLocks noChangeShapeType="1"/>
            </p:cNvSpPr>
            <p:nvPr/>
          </p:nvSpPr>
          <p:spPr bwMode="auto">
            <a:xfrm>
              <a:off x="3855" y="3425"/>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8430" name="Rectangle 78"/>
            <p:cNvSpPr>
              <a:spLocks noChangeArrowheads="1"/>
            </p:cNvSpPr>
            <p:nvPr/>
          </p:nvSpPr>
          <p:spPr bwMode="auto">
            <a:xfrm>
              <a:off x="3492" y="3628"/>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P(A)</a:t>
              </a:r>
            </a:p>
          </p:txBody>
        </p:sp>
        <p:sp>
          <p:nvSpPr>
            <p:cNvPr id="228431" name="Line 79"/>
            <p:cNvSpPr>
              <a:spLocks noChangeShapeType="1"/>
            </p:cNvSpPr>
            <p:nvPr/>
          </p:nvSpPr>
          <p:spPr bwMode="auto">
            <a:xfrm>
              <a:off x="4399" y="2936"/>
              <a:ext cx="499"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8432" name="Rectangle 80"/>
            <p:cNvSpPr>
              <a:spLocks noChangeArrowheads="1"/>
            </p:cNvSpPr>
            <p:nvPr/>
          </p:nvSpPr>
          <p:spPr bwMode="auto">
            <a:xfrm>
              <a:off x="4490" y="3180"/>
              <a:ext cx="771" cy="245"/>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28433" name="Line 81"/>
            <p:cNvSpPr>
              <a:spLocks noChangeShapeType="1"/>
            </p:cNvSpPr>
            <p:nvPr/>
          </p:nvSpPr>
          <p:spPr bwMode="auto">
            <a:xfrm>
              <a:off x="3855" y="3872"/>
              <a:ext cx="0" cy="20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8434" name="Rectangle 82"/>
            <p:cNvSpPr>
              <a:spLocks noChangeArrowheads="1"/>
            </p:cNvSpPr>
            <p:nvPr/>
          </p:nvSpPr>
          <p:spPr bwMode="auto">
            <a:xfrm>
              <a:off x="3492" y="4076"/>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SCOUT</a:t>
              </a:r>
            </a:p>
          </p:txBody>
        </p:sp>
        <p:sp>
          <p:nvSpPr>
            <p:cNvPr id="228435" name="Text Box 83"/>
            <p:cNvSpPr txBox="1">
              <a:spLocks noChangeArrowheads="1"/>
            </p:cNvSpPr>
            <p:nvPr/>
          </p:nvSpPr>
          <p:spPr bwMode="auto">
            <a:xfrm>
              <a:off x="4399" y="154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28436" name="Text Box 84"/>
            <p:cNvSpPr txBox="1">
              <a:spLocks noChangeArrowheads="1"/>
            </p:cNvSpPr>
            <p:nvPr/>
          </p:nvSpPr>
          <p:spPr bwMode="auto">
            <a:xfrm>
              <a:off x="5170" y="1553"/>
              <a:ext cx="182" cy="236"/>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28437" name="Text Box 85"/>
            <p:cNvSpPr txBox="1">
              <a:spLocks noChangeArrowheads="1"/>
            </p:cNvSpPr>
            <p:nvPr/>
          </p:nvSpPr>
          <p:spPr bwMode="auto">
            <a:xfrm>
              <a:off x="3900" y="286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28438" name="Text Box 86"/>
            <p:cNvSpPr txBox="1">
              <a:spLocks noChangeArrowheads="1"/>
            </p:cNvSpPr>
            <p:nvPr/>
          </p:nvSpPr>
          <p:spPr bwMode="auto">
            <a:xfrm>
              <a:off x="4627" y="2869"/>
              <a:ext cx="182" cy="235"/>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28439" name="Text Box 87"/>
            <p:cNvSpPr txBox="1">
              <a:spLocks noChangeArrowheads="1"/>
            </p:cNvSpPr>
            <p:nvPr/>
          </p:nvSpPr>
          <p:spPr bwMode="auto">
            <a:xfrm>
              <a:off x="4580"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3</a:t>
              </a:r>
            </a:p>
          </p:txBody>
        </p:sp>
        <p:sp>
          <p:nvSpPr>
            <p:cNvPr id="228440" name="Text Box 88"/>
            <p:cNvSpPr txBox="1">
              <a:spLocks noChangeArrowheads="1"/>
            </p:cNvSpPr>
            <p:nvPr/>
          </p:nvSpPr>
          <p:spPr bwMode="auto">
            <a:xfrm>
              <a:off x="4989"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4</a:t>
              </a:r>
            </a:p>
          </p:txBody>
        </p:sp>
        <p:sp>
          <p:nvSpPr>
            <p:cNvPr id="228441" name="Text Box 89"/>
            <p:cNvSpPr txBox="1">
              <a:spLocks noChangeArrowheads="1"/>
            </p:cNvSpPr>
            <p:nvPr/>
          </p:nvSpPr>
          <p:spPr bwMode="auto">
            <a:xfrm>
              <a:off x="4127" y="255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5</a:t>
              </a:r>
            </a:p>
          </p:txBody>
        </p:sp>
        <p:sp>
          <p:nvSpPr>
            <p:cNvPr id="228442" name="Text Box 90"/>
            <p:cNvSpPr txBox="1">
              <a:spLocks noChangeArrowheads="1"/>
            </p:cNvSpPr>
            <p:nvPr/>
          </p:nvSpPr>
          <p:spPr bwMode="auto">
            <a:xfrm>
              <a:off x="3673" y="2914"/>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6</a:t>
              </a:r>
            </a:p>
          </p:txBody>
        </p:sp>
        <p:sp>
          <p:nvSpPr>
            <p:cNvPr id="228443" name="Text Box 91"/>
            <p:cNvSpPr txBox="1">
              <a:spLocks noChangeArrowheads="1"/>
            </p:cNvSpPr>
            <p:nvPr/>
          </p:nvSpPr>
          <p:spPr bwMode="auto">
            <a:xfrm>
              <a:off x="3582" y="3413"/>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7</a:t>
              </a:r>
            </a:p>
          </p:txBody>
        </p:sp>
        <p:sp>
          <p:nvSpPr>
            <p:cNvPr id="228444" name="Text Box 92"/>
            <p:cNvSpPr txBox="1">
              <a:spLocks noChangeArrowheads="1"/>
            </p:cNvSpPr>
            <p:nvPr/>
          </p:nvSpPr>
          <p:spPr bwMode="auto">
            <a:xfrm>
              <a:off x="3582" y="382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solidFill>
                    <a:srgbClr val="FF3399"/>
                  </a:solidFill>
                </a:rPr>
                <a:t>8</a:t>
              </a:r>
            </a:p>
          </p:txBody>
        </p:sp>
      </p:grpSp>
      <p:sp>
        <p:nvSpPr>
          <p:cNvPr id="228445" name="Rectangle 93"/>
          <p:cNvSpPr>
            <a:spLocks noChangeArrowheads="1"/>
          </p:cNvSpPr>
          <p:nvPr/>
        </p:nvSpPr>
        <p:spPr bwMode="auto">
          <a:xfrm>
            <a:off x="7010400" y="533401"/>
            <a:ext cx="20574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P(E)</a:t>
            </a:r>
          </a:p>
        </p:txBody>
      </p:sp>
      <p:sp>
        <p:nvSpPr>
          <p:cNvPr id="86068" name="Rectangle 52"/>
          <p:cNvSpPr>
            <a:spLocks noChangeArrowheads="1"/>
          </p:cNvSpPr>
          <p:nvPr/>
        </p:nvSpPr>
        <p:spPr bwMode="auto">
          <a:xfrm>
            <a:off x="4908550" y="368301"/>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34340478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DC46C08A-0D1E-475B-91AC-17CF9B1A1DB0}" type="slidenum">
              <a:rPr lang="en-US" altLang="zh-CN"/>
              <a:pPr eaLnBrk="1" hangingPunct="1"/>
              <a:t>38</a:t>
            </a:fld>
            <a:endParaRPr lang="en-US" altLang="zh-CN"/>
          </a:p>
        </p:txBody>
      </p:sp>
      <p:grpSp>
        <p:nvGrpSpPr>
          <p:cNvPr id="87043" name="Group 2"/>
          <p:cNvGrpSpPr>
            <a:grpSpLocks/>
          </p:cNvGrpSpPr>
          <p:nvPr/>
        </p:nvGrpSpPr>
        <p:grpSpPr bwMode="auto">
          <a:xfrm>
            <a:off x="4648200" y="333376"/>
            <a:ext cx="914400" cy="1223963"/>
            <a:chOff x="159" y="981"/>
            <a:chExt cx="317" cy="771"/>
          </a:xfrm>
          <a:noFill/>
        </p:grpSpPr>
        <p:sp>
          <p:nvSpPr>
            <p:cNvPr id="235523"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35524"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5525"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35526"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35527" name="Rectangle 7"/>
          <p:cNvSpPr>
            <a:spLocks noChangeArrowheads="1"/>
          </p:cNvSpPr>
          <p:nvPr/>
        </p:nvSpPr>
        <p:spPr bwMode="auto">
          <a:xfrm>
            <a:off x="1847850" y="1773239"/>
            <a:ext cx="5126038" cy="915987"/>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28</a:t>
            </a:r>
            <a:r>
              <a:rPr lang="zh-CN" altLang="en-US" dirty="0">
                <a:solidFill>
                  <a:srgbClr val="011893"/>
                </a:solidFill>
                <a:latin typeface="Arial" charset="0"/>
              </a:rPr>
              <a:t>） </a:t>
            </a:r>
            <a:r>
              <a:rPr lang="en-US" altLang="zh-CN" dirty="0">
                <a:latin typeface="Arial" charset="0"/>
              </a:rPr>
              <a:t>P(E)</a:t>
            </a:r>
            <a:r>
              <a:rPr lang="zh-CN" altLang="en-US" dirty="0">
                <a:latin typeface="Arial" charset="0"/>
              </a:rPr>
              <a:t>执行</a:t>
            </a:r>
            <a:r>
              <a:rPr lang="en-US" altLang="zh-CN" dirty="0">
                <a:latin typeface="Arial" charset="0"/>
              </a:rPr>
              <a:t>P(E):8</a:t>
            </a:r>
            <a:r>
              <a:rPr lang="zh-CN" altLang="en-US" dirty="0">
                <a:latin typeface="Arial" charset="0"/>
              </a:rPr>
              <a:t>，即 </a:t>
            </a:r>
            <a:r>
              <a:rPr lang="en-US" altLang="zh-CN" dirty="0" smtClean="0">
                <a:latin typeface="Arial" charset="0"/>
              </a:rPr>
              <a:t>P(E)</a:t>
            </a:r>
            <a:r>
              <a:rPr lang="zh-CN" altLang="en-US" dirty="0">
                <a:latin typeface="Arial" charset="0"/>
              </a:rPr>
              <a:t>调用递归出口子</a:t>
            </a:r>
          </a:p>
          <a:p>
            <a:pPr algn="l">
              <a:defRPr/>
            </a:pPr>
            <a:r>
              <a:rPr lang="zh-CN" altLang="en-US" dirty="0">
                <a:latin typeface="Arial" charset="0"/>
              </a:rPr>
              <a:t>       程序</a:t>
            </a:r>
            <a:r>
              <a:rPr lang="en-US" altLang="zh-CN" dirty="0">
                <a:latin typeface="Arial" charset="0"/>
              </a:rPr>
              <a:t>SCOUT</a:t>
            </a:r>
            <a:r>
              <a:rPr lang="zh-CN" altLang="en-US" dirty="0">
                <a:latin typeface="Arial" charset="0"/>
              </a:rPr>
              <a:t>，将返回栈中返回地址</a:t>
            </a:r>
            <a:r>
              <a:rPr lang="zh-CN" altLang="en-US" dirty="0">
                <a:solidFill>
                  <a:srgbClr val="FF3399"/>
                </a:solidFill>
                <a:latin typeface="Arial" charset="0"/>
              </a:rPr>
              <a:t>主返</a:t>
            </a:r>
            <a:r>
              <a:rPr lang="zh-CN" altLang="en-US" dirty="0">
                <a:latin typeface="Arial" charset="0"/>
              </a:rPr>
              <a:t>取出。</a:t>
            </a:r>
          </a:p>
          <a:p>
            <a:pPr algn="l">
              <a:defRPr/>
            </a:pPr>
            <a:endParaRPr lang="en-US" altLang="zh-CN" dirty="0">
              <a:latin typeface="Arial" charset="0"/>
            </a:endParaRPr>
          </a:p>
        </p:txBody>
      </p:sp>
      <p:sp>
        <p:nvSpPr>
          <p:cNvPr id="235528" name="Rectangle 8"/>
          <p:cNvSpPr>
            <a:spLocks noChangeArrowheads="1"/>
          </p:cNvSpPr>
          <p:nvPr/>
        </p:nvSpPr>
        <p:spPr bwMode="auto">
          <a:xfrm>
            <a:off x="3505200" y="3200401"/>
            <a:ext cx="1600200"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栈底</a:t>
            </a:r>
          </a:p>
          <a:p>
            <a:pPr>
              <a:defRPr/>
            </a:pPr>
            <a:endParaRPr lang="zh-CN" altLang="en-US">
              <a:latin typeface="Arial" charset="0"/>
            </a:endParaRPr>
          </a:p>
          <a:p>
            <a:pPr>
              <a:defRPr/>
            </a:pPr>
            <a:endParaRPr lang="zh-CN" altLang="en-US">
              <a:latin typeface="Arial" charset="0"/>
            </a:endParaRPr>
          </a:p>
          <a:p>
            <a:pPr>
              <a:defRPr/>
            </a:pPr>
            <a:endParaRPr lang="zh-CN" altLang="en-US">
              <a:latin typeface="Arial" charset="0"/>
            </a:endParaRPr>
          </a:p>
          <a:p>
            <a:pPr>
              <a:defRPr/>
            </a:pPr>
            <a:endParaRPr lang="zh-CN" altLang="en-US">
              <a:latin typeface="Arial" charset="0"/>
            </a:endParaRPr>
          </a:p>
          <a:p>
            <a:pPr>
              <a:defRPr/>
            </a:pPr>
            <a:endParaRPr lang="zh-CN" altLang="en-US">
              <a:latin typeface="Arial" charset="0"/>
            </a:endParaRPr>
          </a:p>
          <a:p>
            <a:pPr>
              <a:defRPr/>
            </a:pPr>
            <a:endParaRPr lang="zh-CN" altLang="en-US">
              <a:latin typeface="Arial" charset="0"/>
            </a:endParaRPr>
          </a:p>
          <a:p>
            <a:pPr>
              <a:defRPr/>
            </a:pPr>
            <a:endParaRPr lang="en-US" altLang="zh-CN">
              <a:latin typeface="Arial" charset="0"/>
            </a:endParaRPr>
          </a:p>
        </p:txBody>
      </p:sp>
      <p:sp>
        <p:nvSpPr>
          <p:cNvPr id="235529" name="Line 9"/>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35530" name="Line 10"/>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35531" name="Line 11"/>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5532" name="Text Box 12"/>
          <p:cNvSpPr txBox="1">
            <a:spLocks noChangeArrowheads="1"/>
          </p:cNvSpPr>
          <p:nvPr/>
        </p:nvSpPr>
        <p:spPr bwMode="auto">
          <a:xfrm>
            <a:off x="2316163" y="3249613"/>
            <a:ext cx="1079500"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35533" name="Line 13"/>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5534" name="Line 14"/>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5535" name="Line 15"/>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87054" name="Group 16"/>
          <p:cNvGrpSpPr>
            <a:grpSpLocks/>
          </p:cNvGrpSpPr>
          <p:nvPr/>
        </p:nvGrpSpPr>
        <p:grpSpPr bwMode="auto">
          <a:xfrm>
            <a:off x="7535863" y="836614"/>
            <a:ext cx="2989262" cy="5138737"/>
            <a:chOff x="3492" y="737"/>
            <a:chExt cx="2268" cy="3583"/>
          </a:xfrm>
          <a:noFill/>
        </p:grpSpPr>
        <p:sp>
          <p:nvSpPr>
            <p:cNvPr id="87056" name="AutoShape 17"/>
            <p:cNvSpPr>
              <a:spLocks noChangeArrowheads="1"/>
            </p:cNvSpPr>
            <p:nvPr/>
          </p:nvSpPr>
          <p:spPr bwMode="auto">
            <a:xfrm>
              <a:off x="4762" y="737"/>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sz="1600" b="0">
                <a:solidFill>
                  <a:srgbClr val="4F0EF2"/>
                </a:solidFill>
              </a:endParaRPr>
            </a:p>
          </p:txBody>
        </p:sp>
        <p:sp>
          <p:nvSpPr>
            <p:cNvPr id="235538" name="Rectangle 18"/>
            <p:cNvSpPr>
              <a:spLocks noChangeArrowheads="1"/>
            </p:cNvSpPr>
            <p:nvPr/>
          </p:nvSpPr>
          <p:spPr bwMode="auto">
            <a:xfrm>
              <a:off x="4490" y="1021"/>
              <a:ext cx="771" cy="246"/>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SCIN</a:t>
              </a:r>
            </a:p>
          </p:txBody>
        </p:sp>
        <p:sp>
          <p:nvSpPr>
            <p:cNvPr id="235539" name="Line 19"/>
            <p:cNvSpPr>
              <a:spLocks noChangeShapeType="1"/>
            </p:cNvSpPr>
            <p:nvPr/>
          </p:nvSpPr>
          <p:spPr bwMode="auto">
            <a:xfrm>
              <a:off x="4853" y="1271"/>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5540" name="Text Box 20"/>
            <p:cNvSpPr txBox="1">
              <a:spLocks noChangeArrowheads="1"/>
            </p:cNvSpPr>
            <p:nvPr/>
          </p:nvSpPr>
          <p:spPr bwMode="auto">
            <a:xfrm>
              <a:off x="4490" y="1433"/>
              <a:ext cx="772" cy="256"/>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ch=e?</a:t>
              </a:r>
            </a:p>
          </p:txBody>
        </p:sp>
        <p:sp>
          <p:nvSpPr>
            <p:cNvPr id="235541" name="Text Box 21"/>
            <p:cNvSpPr txBox="1">
              <a:spLocks noChangeArrowheads="1"/>
            </p:cNvSpPr>
            <p:nvPr/>
          </p:nvSpPr>
          <p:spPr bwMode="auto">
            <a:xfrm>
              <a:off x="4581" y="778"/>
              <a:ext cx="181"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1</a:t>
              </a:r>
            </a:p>
          </p:txBody>
        </p:sp>
        <p:sp>
          <p:nvSpPr>
            <p:cNvPr id="235542" name="Text Box 22"/>
            <p:cNvSpPr txBox="1">
              <a:spLocks noChangeArrowheads="1"/>
            </p:cNvSpPr>
            <p:nvPr/>
          </p:nvSpPr>
          <p:spPr bwMode="auto">
            <a:xfrm>
              <a:off x="4581" y="1267"/>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2</a:t>
              </a:r>
            </a:p>
          </p:txBody>
        </p:sp>
        <p:sp>
          <p:nvSpPr>
            <p:cNvPr id="235543" name="Line 23"/>
            <p:cNvSpPr>
              <a:spLocks noChangeShapeType="1"/>
            </p:cNvSpPr>
            <p:nvPr/>
          </p:nvSpPr>
          <p:spPr bwMode="auto">
            <a:xfrm flipH="1">
              <a:off x="4354" y="1632"/>
              <a:ext cx="454"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5544" name="Rectangle 24"/>
            <p:cNvSpPr>
              <a:spLocks noChangeArrowheads="1"/>
            </p:cNvSpPr>
            <p:nvPr/>
          </p:nvSpPr>
          <p:spPr bwMode="auto">
            <a:xfrm>
              <a:off x="3991" y="1877"/>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35545" name="Line 25"/>
            <p:cNvSpPr>
              <a:spLocks noChangeShapeType="1"/>
            </p:cNvSpPr>
            <p:nvPr/>
          </p:nvSpPr>
          <p:spPr bwMode="auto">
            <a:xfrm>
              <a:off x="4354" y="2121"/>
              <a:ext cx="0" cy="206"/>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5546" name="Rectangle 26"/>
            <p:cNvSpPr>
              <a:spLocks noChangeArrowheads="1"/>
            </p:cNvSpPr>
            <p:nvPr/>
          </p:nvSpPr>
          <p:spPr bwMode="auto">
            <a:xfrm>
              <a:off x="3991" y="2325"/>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P(B)</a:t>
              </a:r>
            </a:p>
          </p:txBody>
        </p:sp>
        <p:sp>
          <p:nvSpPr>
            <p:cNvPr id="235547" name="Line 27"/>
            <p:cNvSpPr>
              <a:spLocks noChangeShapeType="1"/>
            </p:cNvSpPr>
            <p:nvPr/>
          </p:nvSpPr>
          <p:spPr bwMode="auto">
            <a:xfrm>
              <a:off x="4354" y="25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5548" name="Text Box 28"/>
            <p:cNvSpPr txBox="1">
              <a:spLocks noChangeArrowheads="1"/>
            </p:cNvSpPr>
            <p:nvPr/>
          </p:nvSpPr>
          <p:spPr bwMode="auto">
            <a:xfrm>
              <a:off x="3989" y="2732"/>
              <a:ext cx="772" cy="258"/>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ch=a?</a:t>
              </a:r>
            </a:p>
          </p:txBody>
        </p:sp>
        <p:sp>
          <p:nvSpPr>
            <p:cNvPr id="235549" name="Line 29"/>
            <p:cNvSpPr>
              <a:spLocks noChangeShapeType="1"/>
            </p:cNvSpPr>
            <p:nvPr/>
          </p:nvSpPr>
          <p:spPr bwMode="auto">
            <a:xfrm>
              <a:off x="4898" y="1632"/>
              <a:ext cx="500"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5550" name="Rectangle 30"/>
            <p:cNvSpPr>
              <a:spLocks noChangeArrowheads="1"/>
            </p:cNvSpPr>
            <p:nvPr/>
          </p:nvSpPr>
          <p:spPr bwMode="auto">
            <a:xfrm>
              <a:off x="4989" y="1877"/>
              <a:ext cx="771" cy="244"/>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35551" name="Line 31"/>
            <p:cNvSpPr>
              <a:spLocks noChangeShapeType="1"/>
            </p:cNvSpPr>
            <p:nvPr/>
          </p:nvSpPr>
          <p:spPr bwMode="auto">
            <a:xfrm flipH="1">
              <a:off x="3855" y="293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5552" name="Rectangle 32"/>
            <p:cNvSpPr>
              <a:spLocks noChangeArrowheads="1"/>
            </p:cNvSpPr>
            <p:nvPr/>
          </p:nvSpPr>
          <p:spPr bwMode="auto">
            <a:xfrm>
              <a:off x="3492" y="3180"/>
              <a:ext cx="771" cy="245"/>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35553" name="Line 33"/>
            <p:cNvSpPr>
              <a:spLocks noChangeShapeType="1"/>
            </p:cNvSpPr>
            <p:nvPr/>
          </p:nvSpPr>
          <p:spPr bwMode="auto">
            <a:xfrm>
              <a:off x="3855" y="3425"/>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5554" name="Rectangle 34"/>
            <p:cNvSpPr>
              <a:spLocks noChangeArrowheads="1"/>
            </p:cNvSpPr>
            <p:nvPr/>
          </p:nvSpPr>
          <p:spPr bwMode="auto">
            <a:xfrm>
              <a:off x="3492" y="3628"/>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P(A)</a:t>
              </a:r>
            </a:p>
          </p:txBody>
        </p:sp>
        <p:sp>
          <p:nvSpPr>
            <p:cNvPr id="235555" name="Line 35"/>
            <p:cNvSpPr>
              <a:spLocks noChangeShapeType="1"/>
            </p:cNvSpPr>
            <p:nvPr/>
          </p:nvSpPr>
          <p:spPr bwMode="auto">
            <a:xfrm>
              <a:off x="4399" y="2936"/>
              <a:ext cx="499"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5556" name="Rectangle 36"/>
            <p:cNvSpPr>
              <a:spLocks noChangeArrowheads="1"/>
            </p:cNvSpPr>
            <p:nvPr/>
          </p:nvSpPr>
          <p:spPr bwMode="auto">
            <a:xfrm>
              <a:off x="4490" y="3180"/>
              <a:ext cx="771" cy="245"/>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35557" name="Line 37"/>
            <p:cNvSpPr>
              <a:spLocks noChangeShapeType="1"/>
            </p:cNvSpPr>
            <p:nvPr/>
          </p:nvSpPr>
          <p:spPr bwMode="auto">
            <a:xfrm>
              <a:off x="3855" y="3872"/>
              <a:ext cx="0" cy="20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5558" name="Rectangle 38"/>
            <p:cNvSpPr>
              <a:spLocks noChangeArrowheads="1"/>
            </p:cNvSpPr>
            <p:nvPr/>
          </p:nvSpPr>
          <p:spPr bwMode="auto">
            <a:xfrm>
              <a:off x="3492" y="4076"/>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SCOUT</a:t>
              </a:r>
            </a:p>
          </p:txBody>
        </p:sp>
        <p:sp>
          <p:nvSpPr>
            <p:cNvPr id="235559" name="Text Box 39"/>
            <p:cNvSpPr txBox="1">
              <a:spLocks noChangeArrowheads="1"/>
            </p:cNvSpPr>
            <p:nvPr/>
          </p:nvSpPr>
          <p:spPr bwMode="auto">
            <a:xfrm>
              <a:off x="4399" y="154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35560" name="Text Box 40"/>
            <p:cNvSpPr txBox="1">
              <a:spLocks noChangeArrowheads="1"/>
            </p:cNvSpPr>
            <p:nvPr/>
          </p:nvSpPr>
          <p:spPr bwMode="auto">
            <a:xfrm>
              <a:off x="5170" y="1553"/>
              <a:ext cx="182" cy="236"/>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35561" name="Text Box 41"/>
            <p:cNvSpPr txBox="1">
              <a:spLocks noChangeArrowheads="1"/>
            </p:cNvSpPr>
            <p:nvPr/>
          </p:nvSpPr>
          <p:spPr bwMode="auto">
            <a:xfrm>
              <a:off x="3900" y="286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35562" name="Text Box 42"/>
            <p:cNvSpPr txBox="1">
              <a:spLocks noChangeArrowheads="1"/>
            </p:cNvSpPr>
            <p:nvPr/>
          </p:nvSpPr>
          <p:spPr bwMode="auto">
            <a:xfrm>
              <a:off x="4627" y="2869"/>
              <a:ext cx="182" cy="235"/>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35563" name="Text Box 43"/>
            <p:cNvSpPr txBox="1">
              <a:spLocks noChangeArrowheads="1"/>
            </p:cNvSpPr>
            <p:nvPr/>
          </p:nvSpPr>
          <p:spPr bwMode="auto">
            <a:xfrm>
              <a:off x="4580"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3</a:t>
              </a:r>
            </a:p>
          </p:txBody>
        </p:sp>
        <p:sp>
          <p:nvSpPr>
            <p:cNvPr id="235564" name="Text Box 44"/>
            <p:cNvSpPr txBox="1">
              <a:spLocks noChangeArrowheads="1"/>
            </p:cNvSpPr>
            <p:nvPr/>
          </p:nvSpPr>
          <p:spPr bwMode="auto">
            <a:xfrm>
              <a:off x="4989"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4</a:t>
              </a:r>
            </a:p>
          </p:txBody>
        </p:sp>
        <p:sp>
          <p:nvSpPr>
            <p:cNvPr id="235565" name="Text Box 45"/>
            <p:cNvSpPr txBox="1">
              <a:spLocks noChangeArrowheads="1"/>
            </p:cNvSpPr>
            <p:nvPr/>
          </p:nvSpPr>
          <p:spPr bwMode="auto">
            <a:xfrm>
              <a:off x="4127" y="255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5</a:t>
              </a:r>
            </a:p>
          </p:txBody>
        </p:sp>
        <p:sp>
          <p:nvSpPr>
            <p:cNvPr id="235566" name="Text Box 46"/>
            <p:cNvSpPr txBox="1">
              <a:spLocks noChangeArrowheads="1"/>
            </p:cNvSpPr>
            <p:nvPr/>
          </p:nvSpPr>
          <p:spPr bwMode="auto">
            <a:xfrm>
              <a:off x="3673" y="2914"/>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6</a:t>
              </a:r>
            </a:p>
          </p:txBody>
        </p:sp>
        <p:sp>
          <p:nvSpPr>
            <p:cNvPr id="235567" name="Text Box 47"/>
            <p:cNvSpPr txBox="1">
              <a:spLocks noChangeArrowheads="1"/>
            </p:cNvSpPr>
            <p:nvPr/>
          </p:nvSpPr>
          <p:spPr bwMode="auto">
            <a:xfrm>
              <a:off x="3582" y="3413"/>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7</a:t>
              </a:r>
            </a:p>
          </p:txBody>
        </p:sp>
        <p:sp>
          <p:nvSpPr>
            <p:cNvPr id="235568" name="Text Box 48"/>
            <p:cNvSpPr txBox="1">
              <a:spLocks noChangeArrowheads="1"/>
            </p:cNvSpPr>
            <p:nvPr/>
          </p:nvSpPr>
          <p:spPr bwMode="auto">
            <a:xfrm>
              <a:off x="3582" y="382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8</a:t>
              </a:r>
            </a:p>
          </p:txBody>
        </p:sp>
      </p:grpSp>
      <p:sp>
        <p:nvSpPr>
          <p:cNvPr id="235569" name="Rectangle 49"/>
          <p:cNvSpPr>
            <a:spLocks noChangeArrowheads="1"/>
          </p:cNvSpPr>
          <p:nvPr/>
        </p:nvSpPr>
        <p:spPr bwMode="auto">
          <a:xfrm>
            <a:off x="7086600" y="381001"/>
            <a:ext cx="19812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P(E)</a:t>
            </a:r>
          </a:p>
        </p:txBody>
      </p:sp>
      <p:sp>
        <p:nvSpPr>
          <p:cNvPr id="87092" name="Rectangle 52"/>
          <p:cNvSpPr>
            <a:spLocks noChangeArrowheads="1"/>
          </p:cNvSpPr>
          <p:nvPr/>
        </p:nvSpPr>
        <p:spPr bwMode="auto">
          <a:xfrm>
            <a:off x="4943475"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39587840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74E1BF6C-D7A3-472A-AAB9-3C539F391F9B}" type="slidenum">
              <a:rPr lang="en-US" altLang="zh-CN"/>
              <a:pPr eaLnBrk="1" hangingPunct="1"/>
              <a:t>39</a:t>
            </a:fld>
            <a:endParaRPr lang="en-US" altLang="zh-CN"/>
          </a:p>
        </p:txBody>
      </p:sp>
      <p:grpSp>
        <p:nvGrpSpPr>
          <p:cNvPr id="88067" name="Group 2"/>
          <p:cNvGrpSpPr>
            <a:grpSpLocks/>
          </p:cNvGrpSpPr>
          <p:nvPr/>
        </p:nvGrpSpPr>
        <p:grpSpPr bwMode="auto">
          <a:xfrm>
            <a:off x="4648200" y="304801"/>
            <a:ext cx="838200" cy="1223963"/>
            <a:chOff x="159" y="981"/>
            <a:chExt cx="317" cy="771"/>
          </a:xfrm>
          <a:noFill/>
        </p:grpSpPr>
        <p:sp>
          <p:nvSpPr>
            <p:cNvPr id="230403"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30404"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0405"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30406"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30407" name="Rectangle 7"/>
          <p:cNvSpPr>
            <a:spLocks noChangeArrowheads="1"/>
          </p:cNvSpPr>
          <p:nvPr/>
        </p:nvSpPr>
        <p:spPr bwMode="auto">
          <a:xfrm>
            <a:off x="1847850" y="1773238"/>
            <a:ext cx="5126038" cy="366712"/>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29</a:t>
            </a:r>
            <a:r>
              <a:rPr lang="zh-CN" altLang="en-US" dirty="0">
                <a:solidFill>
                  <a:srgbClr val="011893"/>
                </a:solidFill>
                <a:latin typeface="Arial" charset="0"/>
              </a:rPr>
              <a:t>） </a:t>
            </a:r>
            <a:r>
              <a:rPr lang="zh-CN" altLang="en-US" dirty="0">
                <a:latin typeface="Arial" charset="0"/>
              </a:rPr>
              <a:t>返回主程序，结束。</a:t>
            </a:r>
          </a:p>
        </p:txBody>
      </p:sp>
      <p:sp>
        <p:nvSpPr>
          <p:cNvPr id="230408" name="Rectangle 8"/>
          <p:cNvSpPr>
            <a:spLocks noChangeArrowheads="1"/>
          </p:cNvSpPr>
          <p:nvPr/>
        </p:nvSpPr>
        <p:spPr bwMode="auto">
          <a:xfrm>
            <a:off x="3505200" y="3200401"/>
            <a:ext cx="1600200"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栈底</a:t>
            </a:r>
          </a:p>
          <a:p>
            <a:pPr>
              <a:defRPr/>
            </a:pPr>
            <a:endParaRPr lang="zh-CN" altLang="en-US">
              <a:latin typeface="Arial" charset="0"/>
            </a:endParaRPr>
          </a:p>
          <a:p>
            <a:pPr>
              <a:defRPr/>
            </a:pPr>
            <a:endParaRPr lang="zh-CN" altLang="en-US">
              <a:latin typeface="Arial" charset="0"/>
            </a:endParaRPr>
          </a:p>
          <a:p>
            <a:pPr>
              <a:defRPr/>
            </a:pPr>
            <a:endParaRPr lang="zh-CN" altLang="en-US">
              <a:latin typeface="Arial" charset="0"/>
            </a:endParaRPr>
          </a:p>
          <a:p>
            <a:pPr>
              <a:defRPr/>
            </a:pPr>
            <a:endParaRPr lang="zh-CN" altLang="en-US">
              <a:latin typeface="Arial" charset="0"/>
            </a:endParaRPr>
          </a:p>
          <a:p>
            <a:pPr>
              <a:defRPr/>
            </a:pPr>
            <a:endParaRPr lang="zh-CN" altLang="en-US">
              <a:latin typeface="Arial" charset="0"/>
            </a:endParaRPr>
          </a:p>
          <a:p>
            <a:pPr>
              <a:defRPr/>
            </a:pPr>
            <a:endParaRPr lang="zh-CN" altLang="en-US">
              <a:latin typeface="Arial" charset="0"/>
            </a:endParaRPr>
          </a:p>
          <a:p>
            <a:pPr>
              <a:defRPr/>
            </a:pPr>
            <a:endParaRPr lang="en-US" altLang="zh-CN">
              <a:latin typeface="Arial" charset="0"/>
            </a:endParaRPr>
          </a:p>
        </p:txBody>
      </p:sp>
      <p:sp>
        <p:nvSpPr>
          <p:cNvPr id="230409" name="Line 9"/>
          <p:cNvSpPr>
            <a:spLocks noChangeShapeType="1"/>
          </p:cNvSpPr>
          <p:nvPr/>
        </p:nvSpPr>
        <p:spPr bwMode="auto">
          <a:xfrm>
            <a:off x="3503613"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30410" name="Line 10"/>
          <p:cNvSpPr>
            <a:spLocks noChangeShapeType="1"/>
          </p:cNvSpPr>
          <p:nvPr/>
        </p:nvSpPr>
        <p:spPr bwMode="auto">
          <a:xfrm>
            <a:off x="5087938" y="5408614"/>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30411" name="Line 11"/>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0412" name="Text Box 12"/>
          <p:cNvSpPr txBox="1">
            <a:spLocks noChangeArrowheads="1"/>
          </p:cNvSpPr>
          <p:nvPr/>
        </p:nvSpPr>
        <p:spPr bwMode="auto">
          <a:xfrm>
            <a:off x="2316163" y="3249613"/>
            <a:ext cx="1079500"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30413" name="Line 13"/>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0414" name="Line 14"/>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0415" name="Line 15"/>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88078" name="Group 16"/>
          <p:cNvGrpSpPr>
            <a:grpSpLocks/>
          </p:cNvGrpSpPr>
          <p:nvPr/>
        </p:nvGrpSpPr>
        <p:grpSpPr bwMode="auto">
          <a:xfrm>
            <a:off x="7678738" y="762000"/>
            <a:ext cx="2989262" cy="5138738"/>
            <a:chOff x="3492" y="737"/>
            <a:chExt cx="2268" cy="3583"/>
          </a:xfrm>
          <a:noFill/>
        </p:grpSpPr>
        <p:sp>
          <p:nvSpPr>
            <p:cNvPr id="88080" name="AutoShape 17"/>
            <p:cNvSpPr>
              <a:spLocks noChangeArrowheads="1"/>
            </p:cNvSpPr>
            <p:nvPr/>
          </p:nvSpPr>
          <p:spPr bwMode="auto">
            <a:xfrm>
              <a:off x="4762" y="737"/>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sz="1600" b="0">
                <a:solidFill>
                  <a:srgbClr val="4F0EF2"/>
                </a:solidFill>
              </a:endParaRPr>
            </a:p>
          </p:txBody>
        </p:sp>
        <p:sp>
          <p:nvSpPr>
            <p:cNvPr id="230418" name="Rectangle 18"/>
            <p:cNvSpPr>
              <a:spLocks noChangeArrowheads="1"/>
            </p:cNvSpPr>
            <p:nvPr/>
          </p:nvSpPr>
          <p:spPr bwMode="auto">
            <a:xfrm>
              <a:off x="4490" y="1021"/>
              <a:ext cx="771" cy="246"/>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SCIN</a:t>
              </a:r>
            </a:p>
          </p:txBody>
        </p:sp>
        <p:sp>
          <p:nvSpPr>
            <p:cNvPr id="230419" name="Line 19"/>
            <p:cNvSpPr>
              <a:spLocks noChangeShapeType="1"/>
            </p:cNvSpPr>
            <p:nvPr/>
          </p:nvSpPr>
          <p:spPr bwMode="auto">
            <a:xfrm>
              <a:off x="4853" y="1271"/>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0420" name="Text Box 20"/>
            <p:cNvSpPr txBox="1">
              <a:spLocks noChangeArrowheads="1"/>
            </p:cNvSpPr>
            <p:nvPr/>
          </p:nvSpPr>
          <p:spPr bwMode="auto">
            <a:xfrm>
              <a:off x="4490" y="1433"/>
              <a:ext cx="772" cy="256"/>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ch=e?</a:t>
              </a:r>
            </a:p>
          </p:txBody>
        </p:sp>
        <p:sp>
          <p:nvSpPr>
            <p:cNvPr id="230421" name="Text Box 21"/>
            <p:cNvSpPr txBox="1">
              <a:spLocks noChangeArrowheads="1"/>
            </p:cNvSpPr>
            <p:nvPr/>
          </p:nvSpPr>
          <p:spPr bwMode="auto">
            <a:xfrm>
              <a:off x="4581" y="778"/>
              <a:ext cx="181"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1</a:t>
              </a:r>
            </a:p>
          </p:txBody>
        </p:sp>
        <p:sp>
          <p:nvSpPr>
            <p:cNvPr id="230422" name="Text Box 22"/>
            <p:cNvSpPr txBox="1">
              <a:spLocks noChangeArrowheads="1"/>
            </p:cNvSpPr>
            <p:nvPr/>
          </p:nvSpPr>
          <p:spPr bwMode="auto">
            <a:xfrm>
              <a:off x="4581" y="1267"/>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2</a:t>
              </a:r>
            </a:p>
          </p:txBody>
        </p:sp>
        <p:sp>
          <p:nvSpPr>
            <p:cNvPr id="230423" name="Line 23"/>
            <p:cNvSpPr>
              <a:spLocks noChangeShapeType="1"/>
            </p:cNvSpPr>
            <p:nvPr/>
          </p:nvSpPr>
          <p:spPr bwMode="auto">
            <a:xfrm flipH="1">
              <a:off x="4354" y="1632"/>
              <a:ext cx="454"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0424" name="Rectangle 24"/>
            <p:cNvSpPr>
              <a:spLocks noChangeArrowheads="1"/>
            </p:cNvSpPr>
            <p:nvPr/>
          </p:nvSpPr>
          <p:spPr bwMode="auto">
            <a:xfrm>
              <a:off x="3991" y="1877"/>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30425" name="Line 25"/>
            <p:cNvSpPr>
              <a:spLocks noChangeShapeType="1"/>
            </p:cNvSpPr>
            <p:nvPr/>
          </p:nvSpPr>
          <p:spPr bwMode="auto">
            <a:xfrm>
              <a:off x="4354" y="2121"/>
              <a:ext cx="0" cy="206"/>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0426" name="Rectangle 26"/>
            <p:cNvSpPr>
              <a:spLocks noChangeArrowheads="1"/>
            </p:cNvSpPr>
            <p:nvPr/>
          </p:nvSpPr>
          <p:spPr bwMode="auto">
            <a:xfrm>
              <a:off x="3991" y="2325"/>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P(B)</a:t>
              </a:r>
            </a:p>
          </p:txBody>
        </p:sp>
        <p:sp>
          <p:nvSpPr>
            <p:cNvPr id="230427" name="Line 27"/>
            <p:cNvSpPr>
              <a:spLocks noChangeShapeType="1"/>
            </p:cNvSpPr>
            <p:nvPr/>
          </p:nvSpPr>
          <p:spPr bwMode="auto">
            <a:xfrm>
              <a:off x="4354" y="25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0428" name="Text Box 28"/>
            <p:cNvSpPr txBox="1">
              <a:spLocks noChangeArrowheads="1"/>
            </p:cNvSpPr>
            <p:nvPr/>
          </p:nvSpPr>
          <p:spPr bwMode="auto">
            <a:xfrm>
              <a:off x="3989" y="2732"/>
              <a:ext cx="772" cy="258"/>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ch=a?</a:t>
              </a:r>
            </a:p>
          </p:txBody>
        </p:sp>
        <p:sp>
          <p:nvSpPr>
            <p:cNvPr id="230429" name="Line 29"/>
            <p:cNvSpPr>
              <a:spLocks noChangeShapeType="1"/>
            </p:cNvSpPr>
            <p:nvPr/>
          </p:nvSpPr>
          <p:spPr bwMode="auto">
            <a:xfrm>
              <a:off x="4898" y="1632"/>
              <a:ext cx="500"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0430" name="Rectangle 30"/>
            <p:cNvSpPr>
              <a:spLocks noChangeArrowheads="1"/>
            </p:cNvSpPr>
            <p:nvPr/>
          </p:nvSpPr>
          <p:spPr bwMode="auto">
            <a:xfrm>
              <a:off x="4989" y="1877"/>
              <a:ext cx="771" cy="244"/>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30431" name="Line 31"/>
            <p:cNvSpPr>
              <a:spLocks noChangeShapeType="1"/>
            </p:cNvSpPr>
            <p:nvPr/>
          </p:nvSpPr>
          <p:spPr bwMode="auto">
            <a:xfrm flipH="1">
              <a:off x="3855" y="293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0432" name="Rectangle 32"/>
            <p:cNvSpPr>
              <a:spLocks noChangeArrowheads="1"/>
            </p:cNvSpPr>
            <p:nvPr/>
          </p:nvSpPr>
          <p:spPr bwMode="auto">
            <a:xfrm>
              <a:off x="3492" y="3180"/>
              <a:ext cx="771" cy="245"/>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30433" name="Line 33"/>
            <p:cNvSpPr>
              <a:spLocks noChangeShapeType="1"/>
            </p:cNvSpPr>
            <p:nvPr/>
          </p:nvSpPr>
          <p:spPr bwMode="auto">
            <a:xfrm>
              <a:off x="3855" y="3425"/>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0434" name="Rectangle 34"/>
            <p:cNvSpPr>
              <a:spLocks noChangeArrowheads="1"/>
            </p:cNvSpPr>
            <p:nvPr/>
          </p:nvSpPr>
          <p:spPr bwMode="auto">
            <a:xfrm>
              <a:off x="3492" y="3628"/>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P(A)</a:t>
              </a:r>
            </a:p>
          </p:txBody>
        </p:sp>
        <p:sp>
          <p:nvSpPr>
            <p:cNvPr id="230435" name="Line 35"/>
            <p:cNvSpPr>
              <a:spLocks noChangeShapeType="1"/>
            </p:cNvSpPr>
            <p:nvPr/>
          </p:nvSpPr>
          <p:spPr bwMode="auto">
            <a:xfrm>
              <a:off x="4399" y="2936"/>
              <a:ext cx="499"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0436" name="Rectangle 36"/>
            <p:cNvSpPr>
              <a:spLocks noChangeArrowheads="1"/>
            </p:cNvSpPr>
            <p:nvPr/>
          </p:nvSpPr>
          <p:spPr bwMode="auto">
            <a:xfrm>
              <a:off x="4490" y="3180"/>
              <a:ext cx="771" cy="245"/>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30437" name="Line 37"/>
            <p:cNvSpPr>
              <a:spLocks noChangeShapeType="1"/>
            </p:cNvSpPr>
            <p:nvPr/>
          </p:nvSpPr>
          <p:spPr bwMode="auto">
            <a:xfrm>
              <a:off x="3855" y="3872"/>
              <a:ext cx="0" cy="20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0438" name="Rectangle 38"/>
            <p:cNvSpPr>
              <a:spLocks noChangeArrowheads="1"/>
            </p:cNvSpPr>
            <p:nvPr/>
          </p:nvSpPr>
          <p:spPr bwMode="auto">
            <a:xfrm>
              <a:off x="3492" y="4076"/>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SCOUT</a:t>
              </a:r>
            </a:p>
          </p:txBody>
        </p:sp>
        <p:sp>
          <p:nvSpPr>
            <p:cNvPr id="230439" name="Text Box 39"/>
            <p:cNvSpPr txBox="1">
              <a:spLocks noChangeArrowheads="1"/>
            </p:cNvSpPr>
            <p:nvPr/>
          </p:nvSpPr>
          <p:spPr bwMode="auto">
            <a:xfrm>
              <a:off x="4399" y="154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30440" name="Text Box 40"/>
            <p:cNvSpPr txBox="1">
              <a:spLocks noChangeArrowheads="1"/>
            </p:cNvSpPr>
            <p:nvPr/>
          </p:nvSpPr>
          <p:spPr bwMode="auto">
            <a:xfrm>
              <a:off x="5170" y="1553"/>
              <a:ext cx="182" cy="236"/>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30441" name="Text Box 41"/>
            <p:cNvSpPr txBox="1">
              <a:spLocks noChangeArrowheads="1"/>
            </p:cNvSpPr>
            <p:nvPr/>
          </p:nvSpPr>
          <p:spPr bwMode="auto">
            <a:xfrm>
              <a:off x="3900" y="286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30442" name="Text Box 42"/>
            <p:cNvSpPr txBox="1">
              <a:spLocks noChangeArrowheads="1"/>
            </p:cNvSpPr>
            <p:nvPr/>
          </p:nvSpPr>
          <p:spPr bwMode="auto">
            <a:xfrm>
              <a:off x="4627" y="2869"/>
              <a:ext cx="182" cy="235"/>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30443" name="Text Box 43"/>
            <p:cNvSpPr txBox="1">
              <a:spLocks noChangeArrowheads="1"/>
            </p:cNvSpPr>
            <p:nvPr/>
          </p:nvSpPr>
          <p:spPr bwMode="auto">
            <a:xfrm>
              <a:off x="4580"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3</a:t>
              </a:r>
            </a:p>
          </p:txBody>
        </p:sp>
        <p:sp>
          <p:nvSpPr>
            <p:cNvPr id="230444" name="Text Box 44"/>
            <p:cNvSpPr txBox="1">
              <a:spLocks noChangeArrowheads="1"/>
            </p:cNvSpPr>
            <p:nvPr/>
          </p:nvSpPr>
          <p:spPr bwMode="auto">
            <a:xfrm>
              <a:off x="4989"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4</a:t>
              </a:r>
            </a:p>
          </p:txBody>
        </p:sp>
        <p:sp>
          <p:nvSpPr>
            <p:cNvPr id="230445" name="Text Box 45"/>
            <p:cNvSpPr txBox="1">
              <a:spLocks noChangeArrowheads="1"/>
            </p:cNvSpPr>
            <p:nvPr/>
          </p:nvSpPr>
          <p:spPr bwMode="auto">
            <a:xfrm>
              <a:off x="4127" y="255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5</a:t>
              </a:r>
            </a:p>
          </p:txBody>
        </p:sp>
        <p:sp>
          <p:nvSpPr>
            <p:cNvPr id="230446" name="Text Box 46"/>
            <p:cNvSpPr txBox="1">
              <a:spLocks noChangeArrowheads="1"/>
            </p:cNvSpPr>
            <p:nvPr/>
          </p:nvSpPr>
          <p:spPr bwMode="auto">
            <a:xfrm>
              <a:off x="3673" y="2914"/>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6</a:t>
              </a:r>
            </a:p>
          </p:txBody>
        </p:sp>
        <p:sp>
          <p:nvSpPr>
            <p:cNvPr id="230447" name="Text Box 47"/>
            <p:cNvSpPr txBox="1">
              <a:spLocks noChangeArrowheads="1"/>
            </p:cNvSpPr>
            <p:nvPr/>
          </p:nvSpPr>
          <p:spPr bwMode="auto">
            <a:xfrm>
              <a:off x="3582" y="3413"/>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7</a:t>
              </a:r>
            </a:p>
          </p:txBody>
        </p:sp>
        <p:sp>
          <p:nvSpPr>
            <p:cNvPr id="230448" name="Text Box 48"/>
            <p:cNvSpPr txBox="1">
              <a:spLocks noChangeArrowheads="1"/>
            </p:cNvSpPr>
            <p:nvPr/>
          </p:nvSpPr>
          <p:spPr bwMode="auto">
            <a:xfrm>
              <a:off x="3582" y="382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8</a:t>
              </a:r>
            </a:p>
          </p:txBody>
        </p:sp>
      </p:grpSp>
      <p:sp>
        <p:nvSpPr>
          <p:cNvPr id="230449" name="Rectangle 49"/>
          <p:cNvSpPr>
            <a:spLocks noChangeArrowheads="1"/>
          </p:cNvSpPr>
          <p:nvPr/>
        </p:nvSpPr>
        <p:spPr bwMode="auto">
          <a:xfrm>
            <a:off x="7315200" y="685801"/>
            <a:ext cx="17526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P(E)</a:t>
            </a:r>
          </a:p>
        </p:txBody>
      </p:sp>
      <p:sp>
        <p:nvSpPr>
          <p:cNvPr id="88116" name="Rectangle 52"/>
          <p:cNvSpPr>
            <a:spLocks noChangeArrowheads="1"/>
          </p:cNvSpPr>
          <p:nvPr/>
        </p:nvSpPr>
        <p:spPr bwMode="auto">
          <a:xfrm>
            <a:off x="4979988" y="333376"/>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33068780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p:cNvSpPr>
            <a:spLocks noChangeArrowheads="1"/>
          </p:cNvSpPr>
          <p:nvPr/>
        </p:nvSpPr>
        <p:spPr bwMode="auto">
          <a:xfrm>
            <a:off x="1611312" y="193676"/>
            <a:ext cx="9772967"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4.2.2</a:t>
            </a:r>
            <a:r>
              <a:rPr lang="zh-CN" altLang="en-US" sz="3700" b="1" dirty="0" smtClean="0">
                <a:solidFill>
                  <a:srgbClr val="011893"/>
                </a:solidFill>
                <a:effectLst/>
                <a:latin typeface="Times New Roman" panose="02020603050405020304" pitchFamily="18" charset="0"/>
              </a:rPr>
              <a:t>递归下降分析法</a:t>
            </a:r>
            <a:endParaRPr lang="zh-CN" altLang="en-US" sz="3000" b="1" dirty="0">
              <a:solidFill>
                <a:srgbClr val="011893"/>
              </a:solidFill>
              <a:effectLst/>
              <a:latin typeface="楷体_GB2312" pitchFamily="49" charset="-122"/>
              <a:ea typeface="楷体_GB2312" pitchFamily="49" charset="-122"/>
            </a:endParaRPr>
          </a:p>
        </p:txBody>
      </p:sp>
      <p:sp>
        <p:nvSpPr>
          <p:cNvPr id="9" name="Rectangle 3"/>
          <p:cNvSpPr>
            <a:spLocks noChangeArrowheads="1"/>
          </p:cNvSpPr>
          <p:nvPr/>
        </p:nvSpPr>
        <p:spPr bwMode="auto">
          <a:xfrm>
            <a:off x="1589087" y="903288"/>
            <a:ext cx="4716356"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dirty="0" smtClean="0">
                <a:effectLst>
                  <a:outerShdw blurRad="38100" dist="38100" dir="2700000" algn="tl">
                    <a:srgbClr val="000000"/>
                  </a:outerShdw>
                </a:effectLst>
                <a:latin typeface="Times New Roman" panose="02020603050405020304" pitchFamily="18" charset="0"/>
                <a:ea typeface="黑体" panose="02010609060101010101" pitchFamily="49" charset="-122"/>
              </a:rPr>
              <a:t>二、递归子程序构造方法</a:t>
            </a:r>
            <a:endParaRPr lang="zh-CN" altLang="en-US" sz="3200" b="1" dirty="0">
              <a:effectLst>
                <a:outerShdw blurRad="38100" dist="38100" dir="2700000" algn="tl">
                  <a:srgbClr val="000000"/>
                </a:outerShdw>
              </a:effectLst>
              <a:latin typeface="Times New Roman" panose="02020603050405020304" pitchFamily="18" charset="0"/>
              <a:ea typeface="黑体" panose="02010609060101010101" pitchFamily="49" charset="-122"/>
            </a:endParaRPr>
          </a:p>
        </p:txBody>
      </p:sp>
      <p:sp>
        <p:nvSpPr>
          <p:cNvPr id="14" name="Rectangle 3"/>
          <p:cNvSpPr txBox="1">
            <a:spLocks noChangeArrowheads="1"/>
          </p:cNvSpPr>
          <p:nvPr/>
        </p:nvSpPr>
        <p:spPr>
          <a:xfrm>
            <a:off x="0" y="1593629"/>
            <a:ext cx="11687175" cy="47371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buFont typeface="Wingdings" panose="05000000000000000000" pitchFamily="2" charset="2"/>
              <a:buNone/>
            </a:pPr>
            <a:r>
              <a:rPr lang="en-US" altLang="zh-CN" sz="2000" b="1" dirty="0" smtClean="0">
                <a:solidFill>
                  <a:srgbClr val="011893"/>
                </a:solidFill>
                <a:latin typeface="Times New Roman" panose="02020603050405020304" pitchFamily="18" charset="0"/>
              </a:rPr>
              <a:t>1)</a:t>
            </a:r>
            <a:r>
              <a:rPr lang="zh-CN" altLang="en-US" sz="2000" b="1" dirty="0" smtClean="0">
                <a:latin typeface="Times New Roman" panose="02020603050405020304" pitchFamily="18" charset="0"/>
              </a:rPr>
              <a:t>对文法中每个非终结符号</a:t>
            </a:r>
            <a:r>
              <a:rPr lang="en-US" altLang="zh-CN" sz="2000" b="1" dirty="0" smtClean="0">
                <a:latin typeface="Times New Roman" panose="02020603050405020304" pitchFamily="18" charset="0"/>
              </a:rPr>
              <a:t>U</a:t>
            </a:r>
            <a:r>
              <a:rPr lang="zh-CN" altLang="en-US" sz="2000" b="1" dirty="0" smtClean="0">
                <a:latin typeface="Times New Roman" panose="02020603050405020304" pitchFamily="18" charset="0"/>
              </a:rPr>
              <a:t>（它们都分别代表一种语法成分）都编出一个子程序 </a:t>
            </a:r>
            <a:r>
              <a:rPr lang="en-US" altLang="zh-CN" sz="2000" b="1" dirty="0" smtClean="0">
                <a:latin typeface="Times New Roman" panose="02020603050405020304" pitchFamily="18" charset="0"/>
              </a:rPr>
              <a:t>P</a:t>
            </a:r>
            <a:r>
              <a:rPr lang="zh-CN" altLang="en-US" sz="2000" b="1" dirty="0" smtClean="0">
                <a:latin typeface="Times New Roman" panose="02020603050405020304" pitchFamily="18" charset="0"/>
              </a:rPr>
              <a:t>（</a:t>
            </a:r>
            <a:r>
              <a:rPr lang="en-US" altLang="zh-CN" sz="2000" b="1" dirty="0" smtClean="0">
                <a:latin typeface="Times New Roman" panose="02020603050405020304" pitchFamily="18" charset="0"/>
              </a:rPr>
              <a:t>U</a:t>
            </a:r>
            <a:r>
              <a:rPr lang="zh-CN" altLang="en-US" sz="2000" b="1" dirty="0" smtClean="0">
                <a:latin typeface="Times New Roman" panose="02020603050405020304" pitchFamily="18" charset="0"/>
              </a:rPr>
              <a:t>）</a:t>
            </a:r>
          </a:p>
          <a:p>
            <a:pPr algn="just">
              <a:buFont typeface="Wingdings" panose="05000000000000000000" pitchFamily="2" charset="2"/>
              <a:buNone/>
            </a:pPr>
            <a:r>
              <a:rPr lang="en-US" altLang="zh-CN" sz="2000" b="1" dirty="0" smtClean="0">
                <a:solidFill>
                  <a:srgbClr val="011893"/>
                </a:solidFill>
                <a:latin typeface="Times New Roman" panose="02020603050405020304" pitchFamily="18" charset="0"/>
              </a:rPr>
              <a:t>2)</a:t>
            </a:r>
            <a:r>
              <a:rPr lang="zh-CN" altLang="en-US" sz="2000" b="1" dirty="0" smtClean="0">
                <a:latin typeface="Times New Roman" panose="02020603050405020304" pitchFamily="18" charset="0"/>
              </a:rPr>
              <a:t>对于递归出现的非终结符，其相应的子程序中应有递归入口部分（递归入口子程序，取名</a:t>
            </a:r>
            <a:r>
              <a:rPr lang="en-US" altLang="zh-CN" sz="2000" b="1" dirty="0" smtClean="0">
                <a:latin typeface="Times New Roman" panose="02020603050405020304" pitchFamily="18" charset="0"/>
              </a:rPr>
              <a:t>S</a:t>
            </a:r>
            <a:r>
              <a:rPr lang="zh-CN" altLang="en-US" sz="2000" b="1" dirty="0" smtClean="0">
                <a:latin typeface="Times New Roman" panose="02020603050405020304" pitchFamily="18" charset="0"/>
              </a:rPr>
              <a:t>ＣＩＮ），以便将返回地址压入栈中。此外，还应有递归出口部分，设此子程序取名</a:t>
            </a:r>
            <a:r>
              <a:rPr lang="en-US" altLang="zh-CN" sz="2000" b="1" dirty="0" smtClean="0">
                <a:latin typeface="Times New Roman" panose="02020603050405020304" pitchFamily="18" charset="0"/>
              </a:rPr>
              <a:t>S</a:t>
            </a:r>
            <a:r>
              <a:rPr lang="zh-CN" altLang="en-US" sz="2000" b="1" dirty="0" smtClean="0">
                <a:latin typeface="Times New Roman" panose="02020603050405020304" pitchFamily="18" charset="0"/>
              </a:rPr>
              <a:t>ＣＯＵＴ。以便从地址压入栈中取返回地址</a:t>
            </a:r>
            <a:endParaRPr lang="zh-CN" altLang="en-US" sz="2000" b="1" dirty="0" smtClean="0">
              <a:solidFill>
                <a:srgbClr val="FFFF00"/>
              </a:solidFill>
              <a:latin typeface="Times New Roman" panose="02020603050405020304" pitchFamily="18" charset="0"/>
            </a:endParaRPr>
          </a:p>
          <a:p>
            <a:pPr algn="just">
              <a:buFont typeface="Wingdings" panose="05000000000000000000" pitchFamily="2" charset="2"/>
              <a:buNone/>
            </a:pPr>
            <a:r>
              <a:rPr lang="en-US" altLang="zh-CN" sz="2000" b="1" dirty="0" smtClean="0">
                <a:solidFill>
                  <a:srgbClr val="011893"/>
                </a:solidFill>
                <a:latin typeface="Times New Roman" panose="02020603050405020304" pitchFamily="18" charset="0"/>
              </a:rPr>
              <a:t>3)</a:t>
            </a:r>
            <a:r>
              <a:rPr lang="zh-CN" altLang="en-US" sz="2000" b="1" dirty="0" smtClean="0">
                <a:latin typeface="Times New Roman" panose="02020603050405020304" pitchFamily="18" charset="0"/>
              </a:rPr>
              <a:t>对于规则</a:t>
            </a:r>
            <a:r>
              <a:rPr lang="en-US" altLang="zh-CN" sz="2000" b="1" dirty="0" smtClean="0">
                <a:latin typeface="Times New Roman" panose="02020603050405020304" pitchFamily="18" charset="0"/>
              </a:rPr>
              <a:t>U∷</a:t>
            </a:r>
            <a:r>
              <a:rPr lang="zh-CN" altLang="en-US" sz="2000" b="1" dirty="0" smtClean="0">
                <a:latin typeface="Times New Roman" panose="02020603050405020304" pitchFamily="18" charset="0"/>
              </a:rPr>
              <a:t>＝</a:t>
            </a:r>
            <a:r>
              <a:rPr lang="en-US" altLang="zh-CN" sz="2000" b="1" dirty="0" smtClean="0">
                <a:latin typeface="Times New Roman" panose="02020603050405020304" pitchFamily="18" charset="0"/>
              </a:rPr>
              <a:t>x</a:t>
            </a:r>
            <a:r>
              <a:rPr lang="zh-CN" altLang="en-US" sz="2000" b="1" dirty="0" smtClean="0">
                <a:latin typeface="Times New Roman" panose="02020603050405020304" pitchFamily="18" charset="0"/>
              </a:rPr>
              <a:t>１｜</a:t>
            </a:r>
            <a:r>
              <a:rPr lang="en-US" altLang="zh-CN" sz="2000" b="1" dirty="0" smtClean="0">
                <a:latin typeface="Times New Roman" panose="02020603050405020304" pitchFamily="18" charset="0"/>
              </a:rPr>
              <a:t>x</a:t>
            </a:r>
            <a:r>
              <a:rPr lang="zh-CN" altLang="en-US" sz="2000" b="1" dirty="0" smtClean="0">
                <a:latin typeface="Times New Roman" panose="02020603050405020304" pitchFamily="18" charset="0"/>
              </a:rPr>
              <a:t>２｜</a:t>
            </a:r>
            <a:r>
              <a:rPr lang="en-US" altLang="zh-CN" sz="2000" b="1" dirty="0" smtClean="0">
                <a:latin typeface="Times New Roman" panose="02020603050405020304" pitchFamily="18" charset="0"/>
              </a:rPr>
              <a:t>…</a:t>
            </a:r>
            <a:r>
              <a:rPr lang="zh-CN" altLang="en-US" sz="2000" b="1" dirty="0" smtClean="0">
                <a:latin typeface="Times New Roman" panose="02020603050405020304" pitchFamily="18" charset="0"/>
              </a:rPr>
              <a:t>｜</a:t>
            </a:r>
            <a:r>
              <a:rPr lang="en-US" altLang="zh-CN" sz="2000" b="1" dirty="0" err="1" smtClean="0">
                <a:latin typeface="Times New Roman" panose="02020603050405020304" pitchFamily="18" charset="0"/>
              </a:rPr>
              <a:t>xn</a:t>
            </a:r>
            <a:r>
              <a:rPr lang="zh-CN" altLang="en-US" sz="2000" b="1" dirty="0" smtClean="0">
                <a:latin typeface="Times New Roman" panose="02020603050405020304" pitchFamily="18" charset="0"/>
              </a:rPr>
              <a:t>，可用下列方法构造Ｐ（</a:t>
            </a:r>
            <a:r>
              <a:rPr lang="en-US" altLang="zh-CN" sz="2000" b="1" dirty="0" smtClean="0">
                <a:latin typeface="Times New Roman" panose="02020603050405020304" pitchFamily="18" charset="0"/>
              </a:rPr>
              <a:t>U</a:t>
            </a:r>
            <a:r>
              <a:rPr lang="zh-CN" altLang="en-US" sz="2000" b="1" dirty="0" smtClean="0">
                <a:latin typeface="Times New Roman" panose="02020603050405020304" pitchFamily="18" charset="0"/>
              </a:rPr>
              <a:t>）：</a:t>
            </a:r>
          </a:p>
          <a:p>
            <a:pPr algn="just">
              <a:buFont typeface="Wingdings" panose="05000000000000000000" pitchFamily="2" charset="2"/>
              <a:buNone/>
            </a:pPr>
            <a:r>
              <a:rPr lang="zh-CN" altLang="en-US" sz="2000" b="1" dirty="0" smtClean="0">
                <a:latin typeface="Times New Roman" panose="02020603050405020304" pitchFamily="18" charset="0"/>
              </a:rPr>
              <a:t>   ＩＦ </a:t>
            </a:r>
            <a:r>
              <a:rPr lang="en-US" altLang="zh-CN" sz="2000" b="1" dirty="0" err="1" smtClean="0">
                <a:solidFill>
                  <a:srgbClr val="011893"/>
                </a:solidFill>
                <a:latin typeface="Times New Roman" panose="02020603050405020304" pitchFamily="18" charset="0"/>
              </a:rPr>
              <a:t>ch</a:t>
            </a:r>
            <a:r>
              <a:rPr lang="en-US" altLang="zh-CN" sz="2000" b="1" dirty="0" smtClean="0">
                <a:solidFill>
                  <a:srgbClr val="011893"/>
                </a:solidFill>
                <a:latin typeface="Times New Roman" panose="02020603050405020304" pitchFamily="18" charset="0"/>
              </a:rPr>
              <a:t> </a:t>
            </a:r>
            <a:r>
              <a:rPr lang="zh-CN" altLang="en-US" sz="2000" b="1" dirty="0" smtClean="0">
                <a:latin typeface="Times New Roman" panose="02020603050405020304" pitchFamily="18" charset="0"/>
              </a:rPr>
              <a:t>ＩＮ ＦＩ</a:t>
            </a:r>
            <a:r>
              <a:rPr lang="en-US" altLang="zh-CN" sz="2000" b="1" dirty="0" smtClean="0">
                <a:latin typeface="Times New Roman" panose="02020603050405020304" pitchFamily="18" charset="0"/>
              </a:rPr>
              <a:t>R</a:t>
            </a:r>
            <a:r>
              <a:rPr lang="zh-CN" altLang="en-US" sz="2000" b="1" dirty="0" smtClean="0">
                <a:latin typeface="Times New Roman" panose="02020603050405020304" pitchFamily="18" charset="0"/>
              </a:rPr>
              <a:t>ＳＴ（Ｘ１）ＴＨＥＮ Ｐ（Ｘ１）</a:t>
            </a:r>
          </a:p>
          <a:p>
            <a:pPr algn="just">
              <a:buFont typeface="Wingdings" panose="05000000000000000000" pitchFamily="2" charset="2"/>
              <a:buNone/>
            </a:pPr>
            <a:r>
              <a:rPr lang="zh-CN" altLang="en-US" sz="2000" b="1" dirty="0" smtClean="0">
                <a:latin typeface="Times New Roman" panose="02020603050405020304" pitchFamily="18" charset="0"/>
              </a:rPr>
              <a:t>   ＥＬＳＥ ＩＦ </a:t>
            </a:r>
            <a:r>
              <a:rPr lang="en-US" altLang="zh-CN" sz="2000" b="1" dirty="0" err="1" smtClean="0">
                <a:solidFill>
                  <a:srgbClr val="011893"/>
                </a:solidFill>
                <a:latin typeface="Times New Roman" panose="02020603050405020304" pitchFamily="18" charset="0"/>
              </a:rPr>
              <a:t>ch</a:t>
            </a:r>
            <a:r>
              <a:rPr lang="en-US" altLang="zh-CN" sz="2000" b="1" dirty="0" smtClean="0">
                <a:solidFill>
                  <a:srgbClr val="011893"/>
                </a:solidFill>
                <a:latin typeface="Times New Roman" panose="02020603050405020304" pitchFamily="18" charset="0"/>
              </a:rPr>
              <a:t> </a:t>
            </a:r>
            <a:r>
              <a:rPr lang="zh-CN" altLang="en-US" sz="2000" b="1" dirty="0" smtClean="0">
                <a:latin typeface="Times New Roman" panose="02020603050405020304" pitchFamily="18" charset="0"/>
              </a:rPr>
              <a:t>ＩＮ ＦＩＲＳＴ（Ｘ２） ＴＨＥＮ Ｐ（Ｘ２）</a:t>
            </a:r>
          </a:p>
          <a:p>
            <a:pPr algn="just">
              <a:buFont typeface="Wingdings" panose="05000000000000000000" pitchFamily="2" charset="2"/>
              <a:buNone/>
            </a:pPr>
            <a:r>
              <a:rPr lang="zh-CN" altLang="en-US" sz="2000" b="1" dirty="0" smtClean="0">
                <a:latin typeface="Times New Roman" panose="02020603050405020304" pitchFamily="18" charset="0"/>
              </a:rPr>
              <a:t>   ＥＬＳ</a:t>
            </a:r>
            <a:r>
              <a:rPr lang="en-US" altLang="zh-CN" sz="2000" b="1" dirty="0" smtClean="0">
                <a:latin typeface="Times New Roman" panose="02020603050405020304" pitchFamily="18" charset="0"/>
              </a:rPr>
              <a:t>E …</a:t>
            </a:r>
          </a:p>
          <a:p>
            <a:pPr algn="just">
              <a:buFont typeface="Wingdings" panose="05000000000000000000" pitchFamily="2" charset="2"/>
              <a:buNone/>
            </a:pPr>
            <a:r>
              <a:rPr lang="en-US" altLang="zh-CN" sz="2000" b="1" dirty="0" smtClean="0">
                <a:latin typeface="Times New Roman" panose="02020603050405020304" pitchFamily="18" charset="0"/>
              </a:rPr>
              <a:t>   </a:t>
            </a:r>
            <a:r>
              <a:rPr lang="zh-CN" altLang="en-US" sz="2000" b="1" dirty="0" smtClean="0">
                <a:latin typeface="Times New Roman" panose="02020603050405020304" pitchFamily="18" charset="0"/>
              </a:rPr>
              <a:t>ＩＦ</a:t>
            </a:r>
            <a:r>
              <a:rPr lang="zh-CN" altLang="en-US" sz="2000" b="1" dirty="0" smtClean="0">
                <a:solidFill>
                  <a:srgbClr val="011893"/>
                </a:solidFill>
                <a:latin typeface="Times New Roman" panose="02020603050405020304" pitchFamily="18" charset="0"/>
              </a:rPr>
              <a:t> </a:t>
            </a:r>
            <a:r>
              <a:rPr lang="en-US" altLang="zh-CN" sz="2000" b="1" dirty="0" err="1" smtClean="0">
                <a:solidFill>
                  <a:srgbClr val="011893"/>
                </a:solidFill>
                <a:latin typeface="Times New Roman" panose="02020603050405020304" pitchFamily="18" charset="0"/>
              </a:rPr>
              <a:t>ch</a:t>
            </a:r>
            <a:r>
              <a:rPr lang="en-US" altLang="zh-CN" sz="2000" b="1" dirty="0" smtClean="0">
                <a:solidFill>
                  <a:srgbClr val="011893"/>
                </a:solidFill>
                <a:latin typeface="Times New Roman" panose="02020603050405020304" pitchFamily="18" charset="0"/>
              </a:rPr>
              <a:t> </a:t>
            </a:r>
            <a:r>
              <a:rPr lang="zh-CN" altLang="en-US" sz="2000" b="1" dirty="0" smtClean="0">
                <a:latin typeface="Times New Roman" panose="02020603050405020304" pitchFamily="18" charset="0"/>
              </a:rPr>
              <a:t>ＩＮ ＦＩＲＳＴ（Ｘ</a:t>
            </a:r>
            <a:r>
              <a:rPr lang="en-US" altLang="zh-CN" sz="2000" b="1" dirty="0" smtClean="0">
                <a:latin typeface="Times New Roman" panose="02020603050405020304" pitchFamily="18" charset="0"/>
              </a:rPr>
              <a:t>n</a:t>
            </a:r>
            <a:r>
              <a:rPr lang="zh-CN" altLang="en-US" sz="2000" b="1" dirty="0" smtClean="0">
                <a:latin typeface="Times New Roman" panose="02020603050405020304" pitchFamily="18" charset="0"/>
              </a:rPr>
              <a:t>） ＴＨＥＮ Ｐ（Ｘ</a:t>
            </a:r>
            <a:r>
              <a:rPr lang="en-US" altLang="zh-CN" sz="2000" b="1" dirty="0" smtClean="0">
                <a:latin typeface="Times New Roman" panose="02020603050405020304" pitchFamily="18" charset="0"/>
              </a:rPr>
              <a:t>n</a:t>
            </a:r>
            <a:r>
              <a:rPr lang="zh-CN" altLang="en-US" sz="2000" b="1" dirty="0" smtClean="0">
                <a:latin typeface="Times New Roman" panose="02020603050405020304" pitchFamily="18" charset="0"/>
              </a:rPr>
              <a:t>）</a:t>
            </a:r>
          </a:p>
          <a:p>
            <a:pPr algn="just">
              <a:buFont typeface="Wingdings" panose="05000000000000000000" pitchFamily="2" charset="2"/>
              <a:buNone/>
            </a:pPr>
            <a:r>
              <a:rPr lang="zh-CN" altLang="en-US" sz="2000" b="1" dirty="0" smtClean="0">
                <a:latin typeface="Times New Roman" panose="02020603050405020304" pitchFamily="18" charset="0"/>
              </a:rPr>
              <a:t>   ＥＬＳＥ ＥＲＲＯＲ</a:t>
            </a:r>
          </a:p>
          <a:p>
            <a:pPr algn="just">
              <a:buFont typeface="Wingdings" panose="05000000000000000000" pitchFamily="2" charset="2"/>
              <a:buNone/>
            </a:pPr>
            <a:r>
              <a:rPr lang="zh-CN" altLang="en-US" sz="2000" b="1" dirty="0" smtClean="0">
                <a:latin typeface="宋体" panose="02010600030101010101" pitchFamily="2" charset="-122"/>
              </a:rPr>
              <a:t>    </a:t>
            </a:r>
            <a:endParaRPr lang="zh-CN" altLang="en-US" sz="1800" dirty="0">
              <a:latin typeface="宋体" panose="02010600030101010101" pitchFamily="2" charset="-122"/>
            </a:endParaRPr>
          </a:p>
        </p:txBody>
      </p:sp>
      <p:sp>
        <p:nvSpPr>
          <p:cNvPr id="2" name="矩形 1"/>
          <p:cNvSpPr/>
          <p:nvPr/>
        </p:nvSpPr>
        <p:spPr>
          <a:xfrm>
            <a:off x="6232615" y="4078242"/>
            <a:ext cx="5454560" cy="923330"/>
          </a:xfrm>
          <a:prstGeom prst="rect">
            <a:avLst/>
          </a:prstGeom>
        </p:spPr>
        <p:txBody>
          <a:bodyPr wrap="square">
            <a:spAutoFit/>
          </a:bodyPr>
          <a:lstStyle/>
          <a:p>
            <a:pPr algn="just"/>
            <a:r>
              <a:rPr lang="zh-CN" altLang="en-US" b="1" dirty="0">
                <a:solidFill>
                  <a:srgbClr val="011893"/>
                </a:solidFill>
                <a:latin typeface="Times New Roman" panose="02020603050405020304" pitchFamily="18" charset="0"/>
              </a:rPr>
              <a:t>其中全程变量</a:t>
            </a:r>
            <a:r>
              <a:rPr lang="en-US" altLang="zh-CN" b="1" dirty="0" err="1">
                <a:solidFill>
                  <a:srgbClr val="011893"/>
                </a:solidFill>
                <a:latin typeface="Times New Roman" panose="02020603050405020304" pitchFamily="18" charset="0"/>
              </a:rPr>
              <a:t>ch</a:t>
            </a:r>
            <a:r>
              <a:rPr lang="zh-CN" altLang="en-US" b="1" dirty="0">
                <a:solidFill>
                  <a:srgbClr val="011893"/>
                </a:solidFill>
                <a:latin typeface="Times New Roman" panose="02020603050405020304" pitchFamily="18" charset="0"/>
              </a:rPr>
              <a:t>中存放了当前输入字符；ＥＲＲＯＲ为出错信息，</a:t>
            </a:r>
            <a:r>
              <a:rPr lang="zh-CN" altLang="en-US" b="1" dirty="0" smtClean="0">
                <a:solidFill>
                  <a:srgbClr val="011893"/>
                </a:solidFill>
                <a:latin typeface="Times New Roman" panose="02020603050405020304" pitchFamily="18" charset="0"/>
              </a:rPr>
              <a:t>表示源程序</a:t>
            </a:r>
            <a:r>
              <a:rPr lang="zh-CN" altLang="en-US" b="1" dirty="0">
                <a:solidFill>
                  <a:srgbClr val="011893"/>
                </a:solidFill>
                <a:latin typeface="Times New Roman" panose="02020603050405020304" pitchFamily="18" charset="0"/>
              </a:rPr>
              <a:t>中语法有错。当输入符号遇选择项为</a:t>
            </a:r>
            <a:r>
              <a:rPr lang="en-US" altLang="zh-CN" b="1" dirty="0">
                <a:solidFill>
                  <a:srgbClr val="011893"/>
                </a:solidFill>
                <a:latin typeface="Times New Roman" panose="02020603050405020304" pitchFamily="18" charset="0"/>
              </a:rPr>
              <a:t>ε</a:t>
            </a:r>
            <a:r>
              <a:rPr lang="zh-CN" altLang="en-US" b="1" dirty="0">
                <a:solidFill>
                  <a:srgbClr val="011893"/>
                </a:solidFill>
                <a:latin typeface="Times New Roman" panose="02020603050405020304" pitchFamily="18" charset="0"/>
              </a:rPr>
              <a:t>时，就自动认为</a:t>
            </a:r>
            <a:r>
              <a:rPr lang="zh-CN" altLang="en-US" b="1" dirty="0" smtClean="0">
                <a:solidFill>
                  <a:srgbClr val="011893"/>
                </a:solidFill>
                <a:latin typeface="Times New Roman" panose="02020603050405020304" pitchFamily="18" charset="0"/>
              </a:rPr>
              <a:t>获得了</a:t>
            </a:r>
            <a:r>
              <a:rPr lang="zh-CN" altLang="en-US" b="1" dirty="0">
                <a:solidFill>
                  <a:srgbClr val="011893"/>
                </a:solidFill>
                <a:latin typeface="Times New Roman" panose="02020603050405020304" pitchFamily="18" charset="0"/>
              </a:rPr>
              <a:t>匹配。</a:t>
            </a:r>
            <a:endParaRPr lang="en-US" altLang="zh-CN" b="1" dirty="0">
              <a:solidFill>
                <a:srgbClr val="011893"/>
              </a:solidFill>
              <a:latin typeface="Times New Roman" panose="02020603050405020304" pitchFamily="18" charset="0"/>
            </a:endParaRPr>
          </a:p>
        </p:txBody>
      </p:sp>
      <p:sp>
        <p:nvSpPr>
          <p:cNvPr id="3" name="矩形 2"/>
          <p:cNvSpPr/>
          <p:nvPr/>
        </p:nvSpPr>
        <p:spPr>
          <a:xfrm>
            <a:off x="0" y="5421511"/>
            <a:ext cx="11069954" cy="1323439"/>
          </a:xfrm>
          <a:prstGeom prst="rect">
            <a:avLst/>
          </a:prstGeom>
        </p:spPr>
        <p:txBody>
          <a:bodyPr wrap="square">
            <a:spAutoFit/>
          </a:bodyPr>
          <a:lstStyle/>
          <a:p>
            <a:pPr algn="just"/>
            <a:r>
              <a:rPr lang="en-US" altLang="zh-CN" sz="2000" b="1" dirty="0">
                <a:solidFill>
                  <a:srgbClr val="011893"/>
                </a:solidFill>
                <a:latin typeface="Times New Roman" panose="02020603050405020304" pitchFamily="18" charset="0"/>
              </a:rPr>
              <a:t>4)</a:t>
            </a:r>
            <a:r>
              <a:rPr lang="zh-CN" altLang="en-US" sz="2000" b="1" dirty="0">
                <a:latin typeface="Times New Roman" panose="02020603050405020304" pitchFamily="18" charset="0"/>
              </a:rPr>
              <a:t>对于符号串</a:t>
            </a:r>
            <a:r>
              <a:rPr lang="en-US" altLang="zh-CN" sz="2000" b="1" dirty="0">
                <a:latin typeface="Times New Roman" panose="02020603050405020304" pitchFamily="18" charset="0"/>
              </a:rPr>
              <a:t>x</a:t>
            </a:r>
            <a:r>
              <a:rPr lang="zh-CN" altLang="en-US" sz="2000" b="1" dirty="0">
                <a:latin typeface="Times New Roman" panose="02020603050405020304" pitchFamily="18" charset="0"/>
              </a:rPr>
              <a:t>＝</a:t>
            </a:r>
            <a:r>
              <a:rPr lang="en-US" altLang="zh-CN" sz="2000" b="1" dirty="0">
                <a:latin typeface="Times New Roman" panose="02020603050405020304" pitchFamily="18" charset="0"/>
              </a:rPr>
              <a:t>y</a:t>
            </a:r>
            <a:r>
              <a:rPr lang="zh-CN" altLang="en-US" sz="2000" b="1" baseline="-25000" dirty="0">
                <a:latin typeface="Times New Roman" panose="02020603050405020304" pitchFamily="18" charset="0"/>
              </a:rPr>
              <a:t>１</a:t>
            </a:r>
            <a:r>
              <a:rPr lang="en-US" altLang="zh-CN" sz="2000" b="1" dirty="0">
                <a:latin typeface="Times New Roman" panose="02020603050405020304" pitchFamily="18" charset="0"/>
              </a:rPr>
              <a:t>y</a:t>
            </a:r>
            <a:r>
              <a:rPr lang="zh-CN" altLang="en-US" sz="2000" b="1" baseline="-25000" dirty="0">
                <a:latin typeface="Times New Roman" panose="02020603050405020304" pitchFamily="18" charset="0"/>
              </a:rPr>
              <a:t>２</a:t>
            </a:r>
            <a:r>
              <a:rPr lang="en-US" altLang="zh-CN" sz="2000" b="1" dirty="0">
                <a:latin typeface="Times New Roman" panose="02020603050405020304" pitchFamily="18" charset="0"/>
              </a:rPr>
              <a:t>…</a:t>
            </a:r>
            <a:r>
              <a:rPr lang="en-US" altLang="zh-CN" sz="2000" b="1" dirty="0" err="1">
                <a:latin typeface="Times New Roman" panose="02020603050405020304" pitchFamily="18" charset="0"/>
              </a:rPr>
              <a:t>y</a:t>
            </a:r>
            <a:r>
              <a:rPr lang="en-US" altLang="zh-CN" sz="2000" b="1" baseline="-25000" dirty="0" err="1">
                <a:latin typeface="Times New Roman" panose="02020603050405020304" pitchFamily="18" charset="0"/>
              </a:rPr>
              <a:t>m</a:t>
            </a:r>
            <a:r>
              <a:rPr lang="zh-CN" altLang="en-US" sz="2000" b="1" dirty="0">
                <a:latin typeface="Times New Roman" panose="02020603050405020304" pitchFamily="18" charset="0"/>
              </a:rPr>
              <a:t>，</a:t>
            </a:r>
            <a:r>
              <a:rPr lang="zh-CN" altLang="en-US" sz="2000" b="1" dirty="0">
                <a:solidFill>
                  <a:srgbClr val="011893"/>
                </a:solidFill>
                <a:latin typeface="Times New Roman" panose="02020603050405020304" pitchFamily="18" charset="0"/>
              </a:rPr>
              <a:t>如果</a:t>
            </a:r>
            <a:r>
              <a:rPr lang="en-US" altLang="zh-CN" sz="2000" b="1" dirty="0" err="1">
                <a:solidFill>
                  <a:srgbClr val="011893"/>
                </a:solidFill>
                <a:latin typeface="Times New Roman" panose="02020603050405020304" pitchFamily="18" charset="0"/>
              </a:rPr>
              <a:t>y</a:t>
            </a:r>
            <a:r>
              <a:rPr lang="en-US" altLang="zh-CN" sz="2000" b="1" baseline="-25000" dirty="0" err="1">
                <a:solidFill>
                  <a:srgbClr val="011893"/>
                </a:solidFill>
                <a:latin typeface="Times New Roman" panose="02020603050405020304" pitchFamily="18" charset="0"/>
              </a:rPr>
              <a:t>i</a:t>
            </a:r>
            <a:r>
              <a:rPr lang="en-US" altLang="zh-CN" sz="2000" b="1" dirty="0">
                <a:solidFill>
                  <a:srgbClr val="011893"/>
                </a:solidFill>
                <a:latin typeface="Times New Roman" panose="02020603050405020304" pitchFamily="18" charset="0"/>
              </a:rPr>
              <a:t>∈</a:t>
            </a:r>
            <a:r>
              <a:rPr lang="zh-CN" altLang="en-US" sz="2000" b="1" dirty="0">
                <a:solidFill>
                  <a:srgbClr val="011893"/>
                </a:solidFill>
                <a:latin typeface="Times New Roman" panose="02020603050405020304" pitchFamily="18" charset="0"/>
              </a:rPr>
              <a:t>Ｖ</a:t>
            </a:r>
            <a:r>
              <a:rPr lang="zh-CN" altLang="en-US" sz="2000" b="1" baseline="-25000" dirty="0">
                <a:solidFill>
                  <a:srgbClr val="011893"/>
                </a:solidFill>
                <a:latin typeface="Times New Roman" panose="02020603050405020304" pitchFamily="18" charset="0"/>
              </a:rPr>
              <a:t>Ｔ</a:t>
            </a:r>
            <a:r>
              <a:rPr lang="zh-CN" altLang="en-US" sz="2000" b="1" dirty="0">
                <a:latin typeface="Times New Roman" panose="02020603050405020304" pitchFamily="18" charset="0"/>
              </a:rPr>
              <a:t>，则Ｐ（</a:t>
            </a:r>
            <a:r>
              <a:rPr lang="en-US" altLang="zh-CN" sz="2000" b="1" dirty="0" err="1">
                <a:latin typeface="Times New Roman" panose="02020603050405020304" pitchFamily="18" charset="0"/>
              </a:rPr>
              <a:t>y</a:t>
            </a:r>
            <a:r>
              <a:rPr lang="en-US" altLang="zh-CN" sz="2000" b="1" baseline="-25000" dirty="0" err="1">
                <a:latin typeface="Times New Roman" panose="02020603050405020304" pitchFamily="18" charset="0"/>
              </a:rPr>
              <a:t>i</a:t>
            </a:r>
            <a:r>
              <a:rPr lang="zh-CN" altLang="en-US" sz="2000" b="1" dirty="0">
                <a:latin typeface="Times New Roman" panose="02020603050405020304" pitchFamily="18" charset="0"/>
              </a:rPr>
              <a:t>）</a:t>
            </a:r>
            <a:r>
              <a:rPr lang="zh-CN" altLang="en-US" sz="2000" b="1" dirty="0" smtClean="0">
                <a:latin typeface="Times New Roman" panose="02020603050405020304" pitchFamily="18" charset="0"/>
              </a:rPr>
              <a:t>为</a:t>
            </a:r>
            <a:endParaRPr lang="en-US" altLang="zh-CN" sz="2000" b="1" dirty="0" smtClean="0">
              <a:latin typeface="Times New Roman" panose="02020603050405020304" pitchFamily="18" charset="0"/>
            </a:endParaRPr>
          </a:p>
          <a:p>
            <a:pPr algn="just"/>
            <a:r>
              <a:rPr lang="zh-CN" altLang="en-US" sz="2000" b="1" dirty="0" smtClean="0">
                <a:latin typeface="Times New Roman" panose="02020603050405020304" pitchFamily="18" charset="0"/>
              </a:rPr>
              <a:t>ＩＦ </a:t>
            </a:r>
            <a:r>
              <a:rPr lang="en-US" altLang="zh-CN" sz="2000" b="1" dirty="0" err="1">
                <a:latin typeface="Times New Roman" panose="02020603050405020304" pitchFamily="18" charset="0"/>
              </a:rPr>
              <a:t>ch</a:t>
            </a:r>
            <a:r>
              <a:rPr lang="zh-CN" altLang="en-US" sz="2000" b="1" dirty="0">
                <a:latin typeface="Times New Roman" panose="02020603050405020304" pitchFamily="18" charset="0"/>
              </a:rPr>
              <a:t>＝</a:t>
            </a:r>
            <a:r>
              <a:rPr lang="en-US" altLang="zh-CN" sz="2000" b="1" dirty="0" err="1">
                <a:latin typeface="Times New Roman" panose="02020603050405020304" pitchFamily="18" charset="0"/>
              </a:rPr>
              <a:t>y</a:t>
            </a:r>
            <a:r>
              <a:rPr lang="en-US" altLang="zh-CN" sz="2000" b="1" baseline="-25000" dirty="0" err="1">
                <a:latin typeface="Times New Roman" panose="02020603050405020304" pitchFamily="18" charset="0"/>
              </a:rPr>
              <a:t>i</a:t>
            </a:r>
            <a:r>
              <a:rPr lang="en-US" altLang="zh-CN" sz="2000" b="1" dirty="0">
                <a:latin typeface="Times New Roman" panose="02020603050405020304" pitchFamily="18" charset="0"/>
              </a:rPr>
              <a:t> </a:t>
            </a:r>
            <a:r>
              <a:rPr lang="zh-CN" altLang="en-US" sz="2000" b="1" dirty="0">
                <a:latin typeface="Times New Roman" panose="02020603050405020304" pitchFamily="18" charset="0"/>
              </a:rPr>
              <a:t>ＴＨＥＮ ＲＥＡＤ（</a:t>
            </a:r>
            <a:r>
              <a:rPr lang="en-US" altLang="zh-CN" sz="2000" b="1" dirty="0" err="1">
                <a:latin typeface="Times New Roman" panose="02020603050405020304" pitchFamily="18" charset="0"/>
              </a:rPr>
              <a:t>ch</a:t>
            </a:r>
            <a:r>
              <a:rPr lang="zh-CN" altLang="en-US" sz="2000" b="1" dirty="0">
                <a:latin typeface="Times New Roman" panose="02020603050405020304" pitchFamily="18" charset="0"/>
              </a:rPr>
              <a:t>） ＥＬＳＥ ＥＲＲＯＲ</a:t>
            </a:r>
          </a:p>
          <a:p>
            <a:pPr algn="just"/>
            <a:r>
              <a:rPr lang="zh-CN" altLang="en-US" sz="2000" b="1" dirty="0">
                <a:latin typeface="Times New Roman" panose="02020603050405020304" pitchFamily="18" charset="0"/>
              </a:rPr>
              <a:t>   这就是说，如果当前文法中的符号与输入符号匹配，则继续读入</a:t>
            </a:r>
            <a:r>
              <a:rPr lang="zh-CN" altLang="en-US" sz="2000" b="1" dirty="0" smtClean="0">
                <a:latin typeface="Times New Roman" panose="02020603050405020304" pitchFamily="18" charset="0"/>
              </a:rPr>
              <a:t>下一</a:t>
            </a:r>
            <a:r>
              <a:rPr lang="zh-CN" altLang="en-US" sz="2000" b="1" dirty="0">
                <a:latin typeface="Times New Roman" panose="02020603050405020304" pitchFamily="18" charset="0"/>
              </a:rPr>
              <a:t>个字符至</a:t>
            </a:r>
            <a:r>
              <a:rPr lang="en-US" altLang="zh-CN" sz="2000" b="1" dirty="0" err="1">
                <a:latin typeface="Times New Roman" panose="02020603050405020304" pitchFamily="18" charset="0"/>
              </a:rPr>
              <a:t>ch</a:t>
            </a:r>
            <a:r>
              <a:rPr lang="zh-CN" altLang="en-US" sz="2000" b="1" dirty="0">
                <a:latin typeface="Times New Roman" panose="02020603050405020304" pitchFamily="18" charset="0"/>
              </a:rPr>
              <a:t>中；否则表明源程序有错。</a:t>
            </a:r>
            <a:r>
              <a:rPr lang="zh-CN" altLang="en-US" sz="2000" b="1" dirty="0" smtClean="0">
                <a:solidFill>
                  <a:srgbClr val="011893"/>
                </a:solidFill>
                <a:latin typeface="Times New Roman" panose="02020603050405020304" pitchFamily="18" charset="0"/>
              </a:rPr>
              <a:t>如果</a:t>
            </a:r>
            <a:r>
              <a:rPr lang="en-US" altLang="zh-CN" sz="2000" b="1" dirty="0" err="1">
                <a:solidFill>
                  <a:srgbClr val="011893"/>
                </a:solidFill>
                <a:latin typeface="Times New Roman" panose="02020603050405020304" pitchFamily="18" charset="0"/>
              </a:rPr>
              <a:t>y</a:t>
            </a:r>
            <a:r>
              <a:rPr lang="en-US" altLang="zh-CN" sz="2000" b="1" baseline="-25000" dirty="0" err="1">
                <a:solidFill>
                  <a:srgbClr val="011893"/>
                </a:solidFill>
                <a:latin typeface="Times New Roman" panose="02020603050405020304" pitchFamily="18" charset="0"/>
              </a:rPr>
              <a:t>i</a:t>
            </a:r>
            <a:r>
              <a:rPr lang="en-US" altLang="zh-CN" sz="2000" b="1" baseline="-25000" dirty="0">
                <a:solidFill>
                  <a:srgbClr val="011893"/>
                </a:solidFill>
                <a:latin typeface="Times New Roman" panose="02020603050405020304" pitchFamily="18" charset="0"/>
              </a:rPr>
              <a:t> </a:t>
            </a:r>
            <a:r>
              <a:rPr lang="en-US" altLang="zh-CN" sz="2000" b="1" dirty="0" smtClean="0">
                <a:solidFill>
                  <a:srgbClr val="011893"/>
                </a:solidFill>
                <a:latin typeface="Times New Roman" panose="02020603050405020304" pitchFamily="18" charset="0"/>
              </a:rPr>
              <a:t>∈</a:t>
            </a:r>
            <a:r>
              <a:rPr lang="zh-CN" altLang="en-US" sz="2000" b="1" dirty="0">
                <a:solidFill>
                  <a:srgbClr val="011893"/>
                </a:solidFill>
                <a:latin typeface="Times New Roman" panose="02020603050405020304" pitchFamily="18" charset="0"/>
              </a:rPr>
              <a:t>Ｖ</a:t>
            </a:r>
            <a:r>
              <a:rPr lang="zh-CN" altLang="en-US" sz="2000" b="1" baseline="-25000" dirty="0">
                <a:solidFill>
                  <a:srgbClr val="011893"/>
                </a:solidFill>
                <a:latin typeface="Times New Roman" panose="02020603050405020304" pitchFamily="18" charset="0"/>
              </a:rPr>
              <a:t>Ｎ</a:t>
            </a:r>
            <a:r>
              <a:rPr lang="zh-CN" altLang="en-US" sz="2000" b="1" dirty="0">
                <a:latin typeface="Times New Roman" panose="02020603050405020304" pitchFamily="18" charset="0"/>
              </a:rPr>
              <a:t>，则Ｐ</a:t>
            </a:r>
            <a:r>
              <a:rPr lang="zh-CN" altLang="en-US" sz="2000" b="1" dirty="0" smtClean="0">
                <a:latin typeface="Times New Roman" panose="02020603050405020304" pitchFamily="18" charset="0"/>
              </a:rPr>
              <a:t>（</a:t>
            </a:r>
            <a:r>
              <a:rPr lang="en-US" altLang="zh-CN" sz="2000" b="1" dirty="0">
                <a:latin typeface="Times New Roman" panose="02020603050405020304" pitchFamily="18" charset="0"/>
              </a:rPr>
              <a:t> </a:t>
            </a:r>
            <a:r>
              <a:rPr lang="en-US" altLang="zh-CN" sz="2000" b="1" dirty="0" err="1">
                <a:latin typeface="Times New Roman" panose="02020603050405020304" pitchFamily="18" charset="0"/>
              </a:rPr>
              <a:t>y</a:t>
            </a:r>
            <a:r>
              <a:rPr lang="en-US" altLang="zh-CN" sz="2000" b="1" baseline="-25000" dirty="0" err="1">
                <a:latin typeface="Times New Roman" panose="02020603050405020304" pitchFamily="18" charset="0"/>
              </a:rPr>
              <a:t>i</a:t>
            </a:r>
            <a:r>
              <a:rPr lang="en-US" altLang="zh-CN" sz="2000" b="1" baseline="-25000" dirty="0">
                <a:latin typeface="Times New Roman" panose="02020603050405020304" pitchFamily="18" charset="0"/>
              </a:rPr>
              <a:t> </a:t>
            </a:r>
            <a:r>
              <a:rPr lang="zh-CN" altLang="en-US" sz="2000" b="1" dirty="0" smtClean="0">
                <a:latin typeface="Times New Roman" panose="02020603050405020304" pitchFamily="18" charset="0"/>
              </a:rPr>
              <a:t>）就  </a:t>
            </a:r>
            <a:r>
              <a:rPr lang="zh-CN" altLang="en-US" sz="2000" b="1" dirty="0">
                <a:latin typeface="Times New Roman" panose="02020603050405020304" pitchFamily="18" charset="0"/>
              </a:rPr>
              <a:t>代表调用</a:t>
            </a:r>
            <a:r>
              <a:rPr lang="zh-CN" altLang="en-US" sz="2000" b="1" dirty="0" smtClean="0">
                <a:latin typeface="Times New Roman" panose="02020603050405020304" pitchFamily="18" charset="0"/>
              </a:rPr>
              <a:t>与</a:t>
            </a:r>
            <a:r>
              <a:rPr lang="en-US" altLang="zh-CN" sz="2000" b="1" dirty="0" err="1">
                <a:latin typeface="Times New Roman" panose="02020603050405020304" pitchFamily="18" charset="0"/>
              </a:rPr>
              <a:t>y</a:t>
            </a:r>
            <a:r>
              <a:rPr lang="en-US" altLang="zh-CN" sz="2000" b="1" baseline="-25000" dirty="0" err="1">
                <a:latin typeface="Times New Roman" panose="02020603050405020304" pitchFamily="18" charset="0"/>
              </a:rPr>
              <a:t>i</a:t>
            </a:r>
            <a:r>
              <a:rPr lang="zh-CN" altLang="en-US" sz="2000" b="1" dirty="0" smtClean="0">
                <a:latin typeface="Times New Roman" panose="02020603050405020304" pitchFamily="18" charset="0"/>
              </a:rPr>
              <a:t>相应</a:t>
            </a:r>
            <a:r>
              <a:rPr lang="zh-CN" altLang="en-US" sz="2000" b="1" dirty="0">
                <a:latin typeface="Times New Roman" panose="02020603050405020304" pitchFamily="18" charset="0"/>
              </a:rPr>
              <a:t>的子程序。</a:t>
            </a:r>
          </a:p>
        </p:txBody>
      </p:sp>
    </p:spTree>
    <p:extLst>
      <p:ext uri="{BB962C8B-B14F-4D97-AF65-F5344CB8AC3E}">
        <p14:creationId xmlns:p14="http://schemas.microsoft.com/office/powerpoint/2010/main" val="2223844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p:cNvSpPr>
            <a:spLocks noGrp="1"/>
          </p:cNvSpPr>
          <p:nvPr>
            <p:ph type="sldNum" sz="quarter" idx="12"/>
          </p:nvPr>
        </p:nvSpPr>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F6B5407B-B450-4BB8-9DBB-EF79E49A7EE4}" type="slidenum">
              <a:rPr lang="en-US" altLang="zh-CN"/>
              <a:pPr eaLnBrk="1" hangingPunct="1"/>
              <a:t>40</a:t>
            </a:fld>
            <a:endParaRPr lang="en-US" altLang="zh-CN"/>
          </a:p>
        </p:txBody>
      </p:sp>
      <p:sp>
        <p:nvSpPr>
          <p:cNvPr id="169986" name="Text Box 2"/>
          <p:cNvSpPr txBox="1">
            <a:spLocks noChangeArrowheads="1"/>
          </p:cNvSpPr>
          <p:nvPr/>
        </p:nvSpPr>
        <p:spPr bwMode="auto">
          <a:xfrm>
            <a:off x="1774826" y="3789363"/>
            <a:ext cx="8569325" cy="762000"/>
          </a:xfrm>
          <a:prstGeom prst="rect">
            <a:avLst/>
          </a:prstGeom>
          <a:noFill/>
          <a:ln w="9525">
            <a:noFill/>
            <a:miter lim="800000"/>
            <a:headEnd/>
            <a:tailEnd/>
          </a:ln>
          <a:effectLst/>
        </p:spPr>
        <p:txBody>
          <a:bodyPr>
            <a:spAutoFit/>
          </a:bodyPr>
          <a:lstStyle/>
          <a:p>
            <a:pPr algn="just">
              <a:spcBef>
                <a:spcPct val="20000"/>
              </a:spcBef>
              <a:buClr>
                <a:schemeClr val="folHlink"/>
              </a:buClr>
              <a:buSzPct val="60000"/>
              <a:buFont typeface="Wingdings" pitchFamily="2" charset="2"/>
              <a:buNone/>
              <a:defRPr/>
            </a:pPr>
            <a:r>
              <a:rPr lang="zh-CN" altLang="en-US" sz="2000" dirty="0">
                <a:solidFill>
                  <a:srgbClr val="011893"/>
                </a:solidFill>
                <a:latin typeface="宋体" pitchFamily="2" charset="-122"/>
              </a:rPr>
              <a:t>要求：</a:t>
            </a:r>
            <a:r>
              <a:rPr lang="zh-CN" altLang="en-US" sz="2000" dirty="0">
                <a:latin typeface="宋体" pitchFamily="2" charset="-122"/>
                <a:cs typeface="Courier New" pitchFamily="49" charset="0"/>
              </a:rPr>
              <a:t>不含有左递归，并且每个非终结符的各个选择所推出的终结符号串</a:t>
            </a:r>
          </a:p>
          <a:p>
            <a:pPr algn="just">
              <a:spcBef>
                <a:spcPct val="20000"/>
              </a:spcBef>
              <a:buClr>
                <a:schemeClr val="folHlink"/>
              </a:buClr>
              <a:buSzPct val="60000"/>
              <a:buFont typeface="Wingdings" pitchFamily="2" charset="2"/>
              <a:buNone/>
              <a:defRPr/>
            </a:pPr>
            <a:r>
              <a:rPr lang="zh-CN" altLang="en-US" sz="2000" dirty="0">
                <a:latin typeface="宋体" pitchFamily="2" charset="-122"/>
                <a:cs typeface="Courier New" pitchFamily="49" charset="0"/>
              </a:rPr>
              <a:t>首符号集合两两</a:t>
            </a:r>
            <a:r>
              <a:rPr lang="zh-CN" altLang="en-US" sz="2000" dirty="0">
                <a:latin typeface="宋体" pitchFamily="2" charset="-122"/>
              </a:rPr>
              <a:t>不相交。</a:t>
            </a:r>
          </a:p>
        </p:txBody>
      </p:sp>
      <p:sp>
        <p:nvSpPr>
          <p:cNvPr id="169988" name="Rectangle 4"/>
          <p:cNvSpPr>
            <a:spLocks noChangeArrowheads="1"/>
          </p:cNvSpPr>
          <p:nvPr/>
        </p:nvSpPr>
        <p:spPr bwMode="auto">
          <a:xfrm>
            <a:off x="1919288" y="2349501"/>
            <a:ext cx="8208962" cy="1163395"/>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just" eaLnBrk="1" hangingPunct="1">
              <a:lnSpc>
                <a:spcPct val="90000"/>
              </a:lnSpc>
              <a:spcBef>
                <a:spcPct val="20000"/>
              </a:spcBef>
              <a:buClr>
                <a:schemeClr val="hlink"/>
              </a:buClr>
              <a:buSzPct val="80000"/>
              <a:buFont typeface="Wingdings" panose="05000000000000000000" pitchFamily="2" charset="2"/>
              <a:buNone/>
            </a:pPr>
            <a:r>
              <a:rPr lang="zh-CN" altLang="en-US" sz="2400" dirty="0">
                <a:latin typeface="Times New Roman" panose="02020603050405020304" pitchFamily="18" charset="0"/>
              </a:rPr>
              <a:t>也就是说，字符串</a:t>
            </a:r>
            <a:r>
              <a:rPr lang="en-US" altLang="zh-CN" sz="2400" dirty="0" err="1">
                <a:latin typeface="Times New Roman" panose="02020603050405020304" pitchFamily="18" charset="0"/>
              </a:rPr>
              <a:t>eadeaa</a:t>
            </a:r>
            <a:r>
              <a:rPr lang="zh-CN" altLang="en-US" sz="2400" dirty="0">
                <a:latin typeface="Times New Roman" panose="02020603050405020304" pitchFamily="18" charset="0"/>
              </a:rPr>
              <a:t>被语法分析程序</a:t>
            </a:r>
          </a:p>
          <a:p>
            <a:pPr algn="just" eaLnBrk="1" hangingPunct="1">
              <a:lnSpc>
                <a:spcPct val="90000"/>
              </a:lnSpc>
              <a:spcBef>
                <a:spcPct val="20000"/>
              </a:spcBef>
              <a:buClr>
                <a:schemeClr val="hlink"/>
              </a:buClr>
              <a:buSzPct val="80000"/>
              <a:buFont typeface="Wingdings" panose="05000000000000000000" pitchFamily="2" charset="2"/>
              <a:buNone/>
            </a:pPr>
            <a:r>
              <a:rPr lang="zh-CN" altLang="en-US" sz="2400" dirty="0">
                <a:latin typeface="Times New Roman" panose="02020603050405020304" pitchFamily="18" charset="0"/>
              </a:rPr>
              <a:t>所接受，这表明字符串‘</a:t>
            </a:r>
            <a:r>
              <a:rPr lang="en-US" altLang="zh-CN" sz="2400" dirty="0" err="1">
                <a:latin typeface="Times New Roman" panose="02020603050405020304" pitchFamily="18" charset="0"/>
              </a:rPr>
              <a:t>eadeaa</a:t>
            </a:r>
            <a:r>
              <a:rPr lang="en-US" altLang="zh-CN" sz="2400" dirty="0">
                <a:latin typeface="Times New Roman" panose="02020603050405020304" pitchFamily="18" charset="0"/>
              </a:rPr>
              <a:t>’</a:t>
            </a:r>
            <a:r>
              <a:rPr lang="zh-CN" altLang="en-US" sz="2400" dirty="0">
                <a:latin typeface="Times New Roman" panose="02020603050405020304" pitchFamily="18" charset="0"/>
              </a:rPr>
              <a:t>是文法Ｇ（Ｅ）的句子。</a:t>
            </a:r>
            <a:r>
              <a:rPr lang="zh-CN" altLang="en-US" sz="2400" b="0" dirty="0">
                <a:latin typeface="宋体" panose="02010600030101010101" pitchFamily="2" charset="-122"/>
              </a:rPr>
              <a:t></a:t>
            </a:r>
            <a:endParaRPr lang="zh-CN" altLang="en-US" sz="2400" b="0" dirty="0"/>
          </a:p>
        </p:txBody>
      </p:sp>
    </p:spTree>
    <p:extLst>
      <p:ext uri="{BB962C8B-B14F-4D97-AF65-F5344CB8AC3E}">
        <p14:creationId xmlns:p14="http://schemas.microsoft.com/office/powerpoint/2010/main" val="37683494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69986"/>
                                        </p:tgtEl>
                                        <p:attrNameLst>
                                          <p:attrName>style.visibility</p:attrName>
                                        </p:attrNameLst>
                                      </p:cBhvr>
                                      <p:to>
                                        <p:strVal val="visible"/>
                                      </p:to>
                                    </p:set>
                                    <p:anim calcmode="lin" valueType="num">
                                      <p:cBhvr additive="base">
                                        <p:cTn id="7" dur="500" fill="hold"/>
                                        <p:tgtEl>
                                          <p:spTgt spid="169986"/>
                                        </p:tgtEl>
                                        <p:attrNameLst>
                                          <p:attrName>ppt_x</p:attrName>
                                        </p:attrNameLst>
                                      </p:cBhvr>
                                      <p:tavLst>
                                        <p:tav tm="0">
                                          <p:val>
                                            <p:strVal val="#ppt_x"/>
                                          </p:val>
                                        </p:tav>
                                        <p:tav tm="100000">
                                          <p:val>
                                            <p:strVal val="#ppt_x"/>
                                          </p:val>
                                        </p:tav>
                                      </p:tavLst>
                                    </p:anim>
                                    <p:anim calcmode="lin" valueType="num">
                                      <p:cBhvr additive="base">
                                        <p:cTn id="8" dur="500" fill="hold"/>
                                        <p:tgtEl>
                                          <p:spTgt spid="16998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986" grpId="0" autoUpdateAnimBg="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8387" name="Rectangle 3"/>
          <p:cNvSpPr>
            <a:spLocks noChangeArrowheads="1"/>
          </p:cNvSpPr>
          <p:nvPr/>
        </p:nvSpPr>
        <p:spPr bwMode="auto">
          <a:xfrm>
            <a:off x="1806576" y="839788"/>
            <a:ext cx="2656496" cy="7375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dirty="0">
                <a:latin typeface="Times New Roman" panose="02020603050405020304" pitchFamily="18" charset="0"/>
                <a:ea typeface="黑体" panose="02010609060101010101" pitchFamily="49" charset="-122"/>
              </a:rPr>
              <a:t>三、实例说明</a:t>
            </a:r>
          </a:p>
        </p:txBody>
      </p:sp>
      <p:sp>
        <p:nvSpPr>
          <p:cNvPr id="94214" name="Rectangle 1030"/>
          <p:cNvSpPr>
            <a:spLocks noChangeArrowheads="1"/>
          </p:cNvSpPr>
          <p:nvPr/>
        </p:nvSpPr>
        <p:spPr bwMode="auto">
          <a:xfrm>
            <a:off x="2522538" y="1687514"/>
            <a:ext cx="2743200" cy="2225675"/>
          </a:xfrm>
          <a:prstGeom prst="rect">
            <a:avLst/>
          </a:prstGeom>
          <a:noFill/>
          <a:ln w="9525" algn="ctr">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E::=eBaA          </a:t>
            </a:r>
          </a:p>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A::=a</a:t>
            </a:r>
            <a:r>
              <a:rPr lang="zh-CN" altLang="en-US" sz="2800" b="1" dirty="0">
                <a:latin typeface="Times New Roman" panose="02020603050405020304" pitchFamily="18" charset="0"/>
              </a:rPr>
              <a:t>｜</a:t>
            </a:r>
            <a:r>
              <a:rPr lang="en-US" altLang="zh-CN" sz="2800" b="1" dirty="0" err="1">
                <a:latin typeface="Times New Roman" panose="02020603050405020304" pitchFamily="18" charset="0"/>
              </a:rPr>
              <a:t>bAcB</a:t>
            </a:r>
            <a:r>
              <a:rPr lang="en-US" altLang="zh-CN" sz="2800" b="1" dirty="0">
                <a:latin typeface="Times New Roman" panose="02020603050405020304" pitchFamily="18" charset="0"/>
              </a:rPr>
              <a:t>          </a:t>
            </a:r>
          </a:p>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B::=dEd</a:t>
            </a:r>
            <a:r>
              <a:rPr lang="zh-CN" altLang="en-US" sz="2800" b="1" dirty="0">
                <a:latin typeface="Times New Roman" panose="02020603050405020304" pitchFamily="18" charset="0"/>
              </a:rPr>
              <a:t>｜</a:t>
            </a:r>
            <a:r>
              <a:rPr lang="en-US" altLang="zh-CN" sz="2800" b="1" dirty="0" err="1">
                <a:latin typeface="Times New Roman" panose="02020603050405020304" pitchFamily="18" charset="0"/>
              </a:rPr>
              <a:t>aC</a:t>
            </a:r>
            <a:r>
              <a:rPr lang="en-US" altLang="zh-CN" sz="2800" b="1" dirty="0">
                <a:latin typeface="Times New Roman" panose="02020603050405020304" pitchFamily="18" charset="0"/>
              </a:rPr>
              <a:t>           </a:t>
            </a:r>
          </a:p>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C::=e</a:t>
            </a:r>
            <a:r>
              <a:rPr lang="zh-CN" altLang="en-US" sz="2800" b="1" dirty="0">
                <a:latin typeface="Times New Roman" panose="02020603050405020304" pitchFamily="18" charset="0"/>
              </a:rPr>
              <a:t>｜</a:t>
            </a:r>
            <a:r>
              <a:rPr lang="en-US" altLang="zh-CN" sz="2800" b="1" dirty="0" err="1">
                <a:latin typeface="Times New Roman" panose="02020603050405020304" pitchFamily="18" charset="0"/>
              </a:rPr>
              <a:t>dC</a:t>
            </a:r>
            <a:r>
              <a:rPr lang="en-US" altLang="zh-CN" sz="2800" b="1" dirty="0">
                <a:latin typeface="Times New Roman" panose="02020603050405020304" pitchFamily="18" charset="0"/>
              </a:rPr>
              <a:t> </a:t>
            </a:r>
            <a:endParaRPr lang="zh-CN" altLang="en-US" sz="2800" dirty="0">
              <a:latin typeface="Times New Roman" panose="02020603050405020304" pitchFamily="18" charset="0"/>
            </a:endParaRPr>
          </a:p>
        </p:txBody>
      </p:sp>
      <p:sp>
        <p:nvSpPr>
          <p:cNvPr id="528389" name="Oval 5"/>
          <p:cNvSpPr>
            <a:spLocks noChangeArrowheads="1"/>
          </p:cNvSpPr>
          <p:nvPr/>
        </p:nvSpPr>
        <p:spPr bwMode="auto">
          <a:xfrm>
            <a:off x="5334000" y="1041400"/>
            <a:ext cx="4826000" cy="1155700"/>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sz="2200" b="1" dirty="0">
                <a:solidFill>
                  <a:srgbClr val="011893"/>
                </a:solidFill>
              </a:rPr>
              <a:t>强化理解</a:t>
            </a:r>
            <a:r>
              <a:rPr lang="en-US" altLang="zh-CN" sz="2200" b="1" dirty="0">
                <a:solidFill>
                  <a:srgbClr val="011893"/>
                </a:solidFill>
              </a:rPr>
              <a:t>——</a:t>
            </a:r>
          </a:p>
          <a:p>
            <a:pPr algn="ctr"/>
            <a:r>
              <a:rPr lang="zh-CN" altLang="en-US" sz="2200" b="1" dirty="0">
                <a:solidFill>
                  <a:srgbClr val="011893"/>
                </a:solidFill>
              </a:rPr>
              <a:t>为什么不能有回溯和左递归？</a:t>
            </a:r>
          </a:p>
        </p:txBody>
      </p:sp>
      <p:sp>
        <p:nvSpPr>
          <p:cNvPr id="2" name="Rectangle 1030"/>
          <p:cNvSpPr>
            <a:spLocks noChangeArrowheads="1"/>
          </p:cNvSpPr>
          <p:nvPr/>
        </p:nvSpPr>
        <p:spPr bwMode="auto">
          <a:xfrm>
            <a:off x="2573338" y="4227514"/>
            <a:ext cx="2743200" cy="2225675"/>
          </a:xfrm>
          <a:prstGeom prst="rect">
            <a:avLst/>
          </a:prstGeom>
          <a:noFill/>
          <a:ln w="9525" algn="ctr">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E::=eBaA          </a:t>
            </a:r>
          </a:p>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A::=a</a:t>
            </a:r>
            <a:r>
              <a:rPr lang="zh-CN" altLang="en-US" sz="2800" b="1" dirty="0">
                <a:latin typeface="Times New Roman" panose="02020603050405020304" pitchFamily="18" charset="0"/>
              </a:rPr>
              <a:t>｜</a:t>
            </a:r>
            <a:r>
              <a:rPr lang="en-US" altLang="zh-CN" sz="2800" b="1" dirty="0" err="1">
                <a:latin typeface="Times New Roman" panose="02020603050405020304" pitchFamily="18" charset="0"/>
              </a:rPr>
              <a:t>bAcB</a:t>
            </a:r>
            <a:r>
              <a:rPr lang="en-US" altLang="zh-CN" sz="2800" b="1" dirty="0">
                <a:latin typeface="Times New Roman" panose="02020603050405020304" pitchFamily="18" charset="0"/>
              </a:rPr>
              <a:t>          </a:t>
            </a:r>
          </a:p>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B::=dEd</a:t>
            </a:r>
            <a:r>
              <a:rPr lang="zh-CN" altLang="en-US" sz="2800" b="1" dirty="0">
                <a:latin typeface="Times New Roman" panose="02020603050405020304" pitchFamily="18" charset="0"/>
              </a:rPr>
              <a:t>｜</a:t>
            </a:r>
            <a:r>
              <a:rPr lang="en-US" altLang="zh-CN" sz="2800" b="1" dirty="0" err="1">
                <a:solidFill>
                  <a:srgbClr val="011893"/>
                </a:solidFill>
                <a:latin typeface="Times New Roman" panose="02020603050405020304" pitchFamily="18" charset="0"/>
              </a:rPr>
              <a:t>d</a:t>
            </a:r>
            <a:r>
              <a:rPr lang="en-US" altLang="zh-CN" sz="2800" b="1" dirty="0" err="1">
                <a:latin typeface="Times New Roman" panose="02020603050405020304" pitchFamily="18" charset="0"/>
              </a:rPr>
              <a:t>C</a:t>
            </a:r>
            <a:r>
              <a:rPr lang="en-US" altLang="zh-CN" sz="2800" b="1" dirty="0">
                <a:latin typeface="Times New Roman" panose="02020603050405020304" pitchFamily="18" charset="0"/>
              </a:rPr>
              <a:t>           </a:t>
            </a:r>
          </a:p>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C::=e</a:t>
            </a:r>
            <a:r>
              <a:rPr lang="zh-CN" altLang="en-US" sz="2800" b="1" dirty="0">
                <a:latin typeface="Times New Roman" panose="02020603050405020304" pitchFamily="18" charset="0"/>
              </a:rPr>
              <a:t>｜</a:t>
            </a:r>
            <a:r>
              <a:rPr lang="en-US" altLang="zh-CN" sz="2800" b="1" dirty="0" err="1">
                <a:latin typeface="Times New Roman" panose="02020603050405020304" pitchFamily="18" charset="0"/>
              </a:rPr>
              <a:t>dC</a:t>
            </a:r>
            <a:r>
              <a:rPr lang="en-US" altLang="zh-CN" sz="2800" b="1" dirty="0">
                <a:latin typeface="Times New Roman" panose="02020603050405020304" pitchFamily="18" charset="0"/>
              </a:rPr>
              <a:t> </a:t>
            </a:r>
            <a:endParaRPr lang="zh-CN" altLang="en-US" sz="2800" dirty="0">
              <a:latin typeface="Times New Roman" panose="02020603050405020304" pitchFamily="18" charset="0"/>
            </a:endParaRPr>
          </a:p>
        </p:txBody>
      </p:sp>
      <p:sp>
        <p:nvSpPr>
          <p:cNvPr id="528391" name="AutoShape 3"/>
          <p:cNvSpPr>
            <a:spLocks noChangeArrowheads="1"/>
          </p:cNvSpPr>
          <p:nvPr/>
        </p:nvSpPr>
        <p:spPr bwMode="auto">
          <a:xfrm>
            <a:off x="7566025" y="2552700"/>
            <a:ext cx="287338" cy="387350"/>
          </a:xfrm>
          <a:prstGeom prst="downArrow">
            <a:avLst>
              <a:gd name="adj1" fmla="val 50000"/>
              <a:gd name="adj2" fmla="val 33702"/>
            </a:avLst>
          </a:prstGeom>
          <a:solidFill>
            <a:srgbClr val="4F0EF2"/>
          </a:solidFill>
          <a:ln w="1905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endParaRPr lang="zh-CN" altLang="zh-CN">
              <a:solidFill>
                <a:srgbClr val="4F0EF2"/>
              </a:solidFill>
              <a:latin typeface="Times New Roman" panose="02020603050405020304" pitchFamily="18" charset="0"/>
            </a:endParaRPr>
          </a:p>
        </p:txBody>
      </p:sp>
      <p:sp>
        <p:nvSpPr>
          <p:cNvPr id="147460" name="Rectangle 4"/>
          <p:cNvSpPr>
            <a:spLocks noChangeArrowheads="1"/>
          </p:cNvSpPr>
          <p:nvPr/>
        </p:nvSpPr>
        <p:spPr bwMode="auto">
          <a:xfrm>
            <a:off x="7134226" y="3005139"/>
            <a:ext cx="1223963" cy="388937"/>
          </a:xfrm>
          <a:prstGeom prst="rect">
            <a:avLst/>
          </a:prstGeom>
          <a:noFill/>
          <a:ln w="9525">
            <a:solidFill>
              <a:schemeClr val="tx1"/>
            </a:solidFill>
            <a:miter lim="800000"/>
            <a:headEnd/>
            <a:tailEnd/>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en-US" altLang="zh-CN" b="1">
                <a:effectLst>
                  <a:outerShdw blurRad="38100" dist="38100" dir="2700000" algn="tl">
                    <a:srgbClr val="000000"/>
                  </a:outerShdw>
                </a:effectLst>
                <a:latin typeface="Times New Roman" panose="02020603050405020304" pitchFamily="18" charset="0"/>
              </a:rPr>
              <a:t>SCIN</a:t>
            </a:r>
          </a:p>
        </p:txBody>
      </p:sp>
      <p:sp>
        <p:nvSpPr>
          <p:cNvPr id="147461" name="Line 5"/>
          <p:cNvSpPr>
            <a:spLocks noChangeShapeType="1"/>
          </p:cNvSpPr>
          <p:nvPr/>
        </p:nvSpPr>
        <p:spPr bwMode="auto">
          <a:xfrm>
            <a:off x="7710488" y="3400426"/>
            <a:ext cx="0" cy="322263"/>
          </a:xfrm>
          <a:prstGeom prst="line">
            <a:avLst/>
          </a:prstGeom>
          <a:noFill/>
          <a:ln w="38100">
            <a:solidFill>
              <a:schemeClr val="tx1"/>
            </a:solidFill>
            <a:round/>
            <a:headEnd/>
            <a:tailEnd type="triangle" w="med" len="med"/>
          </a:ln>
          <a:effectLst/>
        </p:spPr>
        <p:txBody>
          <a:bodyPr wrap="none" anchor="ctr"/>
          <a:lstStyle/>
          <a:p>
            <a:pPr algn="ctr">
              <a:buFontTx/>
              <a:buNone/>
              <a:defRPr/>
            </a:pPr>
            <a:endParaRPr lang="zh-CN" altLang="en-US" b="1">
              <a:effectLst>
                <a:outerShdw blurRad="38100" dist="38100" dir="2700000" algn="tl">
                  <a:srgbClr val="000000">
                    <a:alpha val="43137"/>
                  </a:srgbClr>
                </a:outerShdw>
              </a:effectLst>
              <a:latin typeface="Arial" charset="0"/>
            </a:endParaRPr>
          </a:p>
        </p:txBody>
      </p:sp>
      <p:sp>
        <p:nvSpPr>
          <p:cNvPr id="147462" name="Text Box 6"/>
          <p:cNvSpPr txBox="1">
            <a:spLocks noChangeArrowheads="1"/>
          </p:cNvSpPr>
          <p:nvPr/>
        </p:nvSpPr>
        <p:spPr bwMode="auto">
          <a:xfrm>
            <a:off x="7134225" y="3657601"/>
            <a:ext cx="1225550" cy="396875"/>
          </a:xfrm>
          <a:prstGeom prst="rect">
            <a:avLst/>
          </a:prstGeom>
          <a:noFill/>
          <a:ln w="9525" algn="ctr">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r>
              <a:rPr lang="en-US" altLang="zh-CN" sz="2000" b="1">
                <a:effectLst>
                  <a:outerShdw blurRad="38100" dist="38100" dir="2700000" algn="tl">
                    <a:srgbClr val="000000"/>
                  </a:outerShdw>
                </a:effectLst>
                <a:latin typeface="Times New Roman" panose="02020603050405020304" pitchFamily="18" charset="0"/>
              </a:rPr>
              <a:t>ch=d?</a:t>
            </a:r>
          </a:p>
        </p:txBody>
      </p:sp>
      <p:sp>
        <p:nvSpPr>
          <p:cNvPr id="147465" name="Line 9"/>
          <p:cNvSpPr>
            <a:spLocks noChangeShapeType="1"/>
          </p:cNvSpPr>
          <p:nvPr/>
        </p:nvSpPr>
        <p:spPr bwMode="auto">
          <a:xfrm flipH="1">
            <a:off x="6918326" y="3975100"/>
            <a:ext cx="720725" cy="387350"/>
          </a:xfrm>
          <a:prstGeom prst="line">
            <a:avLst/>
          </a:prstGeom>
          <a:noFill/>
          <a:ln w="38100">
            <a:solidFill>
              <a:schemeClr val="tx1"/>
            </a:solidFill>
            <a:round/>
            <a:headEnd/>
            <a:tailEnd type="triangle" w="med" len="med"/>
          </a:ln>
          <a:effectLst/>
        </p:spPr>
        <p:txBody>
          <a:bodyPr wrap="none" anchor="ctr"/>
          <a:lstStyle/>
          <a:p>
            <a:pPr algn="ctr">
              <a:buFontTx/>
              <a:buNone/>
              <a:defRPr/>
            </a:pPr>
            <a:endParaRPr lang="zh-CN" altLang="en-US" b="1">
              <a:effectLst>
                <a:outerShdw blurRad="38100" dist="38100" dir="2700000" algn="tl">
                  <a:srgbClr val="000000">
                    <a:alpha val="43137"/>
                  </a:srgbClr>
                </a:outerShdw>
              </a:effectLst>
              <a:latin typeface="Arial" charset="0"/>
            </a:endParaRPr>
          </a:p>
        </p:txBody>
      </p:sp>
      <p:sp>
        <p:nvSpPr>
          <p:cNvPr id="147466" name="Rectangle 10"/>
          <p:cNvSpPr>
            <a:spLocks noChangeArrowheads="1"/>
          </p:cNvSpPr>
          <p:nvPr/>
        </p:nvSpPr>
        <p:spPr bwMode="auto">
          <a:xfrm>
            <a:off x="6342063" y="4362450"/>
            <a:ext cx="1223962" cy="387350"/>
          </a:xfrm>
          <a:prstGeom prst="rect">
            <a:avLst/>
          </a:prstGeom>
          <a:noFill/>
          <a:ln w="9525">
            <a:solidFill>
              <a:schemeClr val="tx1"/>
            </a:solidFill>
            <a:miter lim="800000"/>
            <a:headEnd/>
            <a:tailEnd/>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en-US" altLang="zh-CN" b="1" dirty="0">
                <a:effectLst>
                  <a:outerShdw blurRad="38100" dist="38100" dir="2700000" algn="tl">
                    <a:srgbClr val="000000"/>
                  </a:outerShdw>
                </a:effectLst>
                <a:latin typeface="Times New Roman" panose="02020603050405020304" pitchFamily="18" charset="0"/>
              </a:rPr>
              <a:t>READ</a:t>
            </a:r>
          </a:p>
        </p:txBody>
      </p:sp>
      <p:sp>
        <p:nvSpPr>
          <p:cNvPr id="147467" name="Line 11"/>
          <p:cNvSpPr>
            <a:spLocks noChangeShapeType="1"/>
          </p:cNvSpPr>
          <p:nvPr/>
        </p:nvSpPr>
        <p:spPr bwMode="auto">
          <a:xfrm>
            <a:off x="7286625" y="4749801"/>
            <a:ext cx="0" cy="322263"/>
          </a:xfrm>
          <a:prstGeom prst="line">
            <a:avLst/>
          </a:prstGeom>
          <a:noFill/>
          <a:ln w="38100">
            <a:solidFill>
              <a:schemeClr val="tx1"/>
            </a:solidFill>
            <a:round/>
            <a:headEnd/>
            <a:tailEnd type="triangle" w="med" len="med"/>
          </a:ln>
          <a:effectLst/>
        </p:spPr>
        <p:txBody>
          <a:bodyPr wrap="none" anchor="ctr"/>
          <a:lstStyle/>
          <a:p>
            <a:pPr algn="ctr">
              <a:buFontTx/>
              <a:buNone/>
              <a:defRPr/>
            </a:pPr>
            <a:endParaRPr lang="zh-CN" altLang="en-US" b="1">
              <a:effectLst>
                <a:outerShdw blurRad="38100" dist="38100" dir="2700000" algn="tl">
                  <a:srgbClr val="000000">
                    <a:alpha val="43137"/>
                  </a:srgbClr>
                </a:outerShdw>
              </a:effectLst>
              <a:latin typeface="Arial" charset="0"/>
            </a:endParaRPr>
          </a:p>
        </p:txBody>
      </p:sp>
      <p:sp>
        <p:nvSpPr>
          <p:cNvPr id="147468" name="Rectangle 12"/>
          <p:cNvSpPr>
            <a:spLocks noChangeArrowheads="1"/>
          </p:cNvSpPr>
          <p:nvPr/>
        </p:nvSpPr>
        <p:spPr bwMode="auto">
          <a:xfrm>
            <a:off x="5580063" y="5073650"/>
            <a:ext cx="1223962" cy="387350"/>
          </a:xfrm>
          <a:prstGeom prst="rect">
            <a:avLst/>
          </a:prstGeom>
          <a:noFill/>
          <a:ln w="9525">
            <a:solidFill>
              <a:schemeClr val="tx1"/>
            </a:solidFill>
            <a:miter lim="800000"/>
            <a:headEnd/>
            <a:tailEnd/>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en-US" altLang="zh-CN" b="1">
                <a:effectLst>
                  <a:outerShdw blurRad="38100" dist="38100" dir="2700000" algn="tl">
                    <a:srgbClr val="000000"/>
                  </a:outerShdw>
                </a:effectLst>
                <a:latin typeface="Times New Roman" panose="02020603050405020304" pitchFamily="18" charset="0"/>
              </a:rPr>
              <a:t>P(E)</a:t>
            </a:r>
          </a:p>
        </p:txBody>
      </p:sp>
      <p:sp>
        <p:nvSpPr>
          <p:cNvPr id="147471" name="Line 15"/>
          <p:cNvSpPr>
            <a:spLocks noChangeShapeType="1"/>
          </p:cNvSpPr>
          <p:nvPr/>
        </p:nvSpPr>
        <p:spPr bwMode="auto">
          <a:xfrm>
            <a:off x="7781926" y="3975101"/>
            <a:ext cx="1223963" cy="377825"/>
          </a:xfrm>
          <a:prstGeom prst="line">
            <a:avLst/>
          </a:prstGeom>
          <a:noFill/>
          <a:ln w="38100">
            <a:solidFill>
              <a:schemeClr val="tx1"/>
            </a:solidFill>
            <a:round/>
            <a:headEnd/>
            <a:tailEnd type="triangle" w="med" len="med"/>
          </a:ln>
          <a:effectLst/>
        </p:spPr>
        <p:txBody>
          <a:bodyPr wrap="none" anchor="ctr"/>
          <a:lstStyle/>
          <a:p>
            <a:pPr algn="ctr">
              <a:buFontTx/>
              <a:buNone/>
              <a:defRPr/>
            </a:pPr>
            <a:endParaRPr lang="zh-CN" altLang="en-US" b="1">
              <a:effectLst>
                <a:outerShdw blurRad="38100" dist="38100" dir="2700000" algn="tl">
                  <a:srgbClr val="000000">
                    <a:alpha val="43137"/>
                  </a:srgbClr>
                </a:outerShdw>
              </a:effectLst>
              <a:latin typeface="Arial" charset="0"/>
            </a:endParaRPr>
          </a:p>
        </p:txBody>
      </p:sp>
      <p:sp>
        <p:nvSpPr>
          <p:cNvPr id="147482" name="Text Box 26"/>
          <p:cNvSpPr txBox="1">
            <a:spLocks noChangeArrowheads="1"/>
          </p:cNvSpPr>
          <p:nvPr/>
        </p:nvSpPr>
        <p:spPr bwMode="auto">
          <a:xfrm>
            <a:off x="6989764" y="3841751"/>
            <a:ext cx="288925" cy="366713"/>
          </a:xfrm>
          <a:prstGeom prst="rect">
            <a:avLst/>
          </a:prstGeom>
          <a:noFill/>
          <a:ln w="9525" algn="ctr">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r>
              <a:rPr lang="en-US" altLang="zh-CN" b="1">
                <a:effectLst>
                  <a:outerShdw blurRad="38100" dist="38100" dir="2700000" algn="tl">
                    <a:srgbClr val="000000"/>
                  </a:outerShdw>
                </a:effectLst>
                <a:latin typeface="Times New Roman" panose="02020603050405020304" pitchFamily="18" charset="0"/>
              </a:rPr>
              <a:t>=</a:t>
            </a:r>
          </a:p>
        </p:txBody>
      </p:sp>
      <p:sp>
        <p:nvSpPr>
          <p:cNvPr id="147483" name="Text Box 27"/>
          <p:cNvSpPr txBox="1">
            <a:spLocks noChangeArrowheads="1"/>
          </p:cNvSpPr>
          <p:nvPr/>
        </p:nvSpPr>
        <p:spPr bwMode="auto">
          <a:xfrm>
            <a:off x="8645526" y="3848101"/>
            <a:ext cx="288925" cy="366713"/>
          </a:xfrm>
          <a:prstGeom prst="rect">
            <a:avLst/>
          </a:prstGeom>
          <a:noFill/>
          <a:ln w="9525" algn="ctr">
            <a:noFill/>
            <a:miter lim="800000"/>
            <a:headEnd/>
            <a:tailEnd/>
          </a:ln>
          <a:effectLst/>
        </p:spPr>
        <p:txBody>
          <a:bodyPr>
            <a:spAutoFit/>
          </a:bodyPr>
          <a:lstStyle/>
          <a:p>
            <a:pPr algn="ctr">
              <a:spcBef>
                <a:spcPct val="50000"/>
              </a:spcBef>
              <a:buFontTx/>
              <a:buNone/>
              <a:defRPr/>
            </a:pPr>
            <a:r>
              <a:rPr lang="en-US" altLang="zh-CN" b="1">
                <a:effectLst>
                  <a:outerShdw blurRad="38100" dist="38100" dir="2700000" algn="tl">
                    <a:srgbClr val="000000"/>
                  </a:outerShdw>
                </a:effectLst>
                <a:latin typeface="Arial" charset="0"/>
                <a:cs typeface="Arial" charset="0"/>
              </a:rPr>
              <a:t>≠</a:t>
            </a:r>
          </a:p>
        </p:txBody>
      </p:sp>
      <p:sp>
        <p:nvSpPr>
          <p:cNvPr id="147493" name="Rectangle 37"/>
          <p:cNvSpPr>
            <a:spLocks noChangeArrowheads="1"/>
          </p:cNvSpPr>
          <p:nvPr/>
        </p:nvSpPr>
        <p:spPr bwMode="auto">
          <a:xfrm>
            <a:off x="8408988" y="4335463"/>
            <a:ext cx="1223962" cy="387350"/>
          </a:xfrm>
          <a:prstGeom prst="rect">
            <a:avLst/>
          </a:prstGeom>
          <a:noFill/>
          <a:ln w="9525">
            <a:noFill/>
            <a:miter lim="800000"/>
            <a:headEnd/>
            <a:tailEnd/>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en-US" altLang="zh-CN" b="1">
                <a:effectLst>
                  <a:outerShdw blurRad="38100" dist="38100" dir="2700000" algn="tl">
                    <a:srgbClr val="000000"/>
                  </a:outerShdw>
                </a:effectLst>
                <a:latin typeface="Times New Roman" panose="02020603050405020304" pitchFamily="18" charset="0"/>
              </a:rPr>
              <a:t>ERROR</a:t>
            </a:r>
          </a:p>
        </p:txBody>
      </p:sp>
      <p:sp>
        <p:nvSpPr>
          <p:cNvPr id="3" name="Rectangle 12"/>
          <p:cNvSpPr>
            <a:spLocks noChangeArrowheads="1"/>
          </p:cNvSpPr>
          <p:nvPr/>
        </p:nvSpPr>
        <p:spPr bwMode="auto">
          <a:xfrm>
            <a:off x="7091363" y="5086350"/>
            <a:ext cx="1223962" cy="387350"/>
          </a:xfrm>
          <a:prstGeom prst="rect">
            <a:avLst/>
          </a:prstGeom>
          <a:noFill/>
          <a:ln w="9525">
            <a:solidFill>
              <a:schemeClr val="tx1"/>
            </a:solidFill>
            <a:miter lim="800000"/>
            <a:headEnd/>
            <a:tailEnd/>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en-US" altLang="zh-CN" b="1">
                <a:effectLst>
                  <a:outerShdw blurRad="38100" dist="38100" dir="2700000" algn="tl">
                    <a:srgbClr val="000000"/>
                  </a:outerShdw>
                </a:effectLst>
                <a:latin typeface="Times New Roman" panose="02020603050405020304" pitchFamily="18" charset="0"/>
              </a:rPr>
              <a:t>P(C)</a:t>
            </a:r>
          </a:p>
        </p:txBody>
      </p:sp>
      <p:sp>
        <p:nvSpPr>
          <p:cNvPr id="4" name="Line 11"/>
          <p:cNvSpPr>
            <a:spLocks noChangeShapeType="1"/>
          </p:cNvSpPr>
          <p:nvPr/>
        </p:nvSpPr>
        <p:spPr bwMode="auto">
          <a:xfrm>
            <a:off x="6613525" y="4749801"/>
            <a:ext cx="0" cy="322263"/>
          </a:xfrm>
          <a:prstGeom prst="line">
            <a:avLst/>
          </a:prstGeom>
          <a:noFill/>
          <a:ln w="38100">
            <a:solidFill>
              <a:schemeClr val="tx1"/>
            </a:solidFill>
            <a:round/>
            <a:headEnd/>
            <a:tailEnd type="triangle" w="med" len="med"/>
          </a:ln>
          <a:effectLst/>
        </p:spPr>
        <p:txBody>
          <a:bodyPr wrap="none" anchor="ctr"/>
          <a:lstStyle/>
          <a:p>
            <a:pPr algn="ctr">
              <a:buFontTx/>
              <a:buNone/>
              <a:defRPr/>
            </a:pPr>
            <a:endParaRPr lang="zh-CN" altLang="en-US" b="1">
              <a:effectLst>
                <a:outerShdw blurRad="38100" dist="38100" dir="2700000" algn="tl">
                  <a:srgbClr val="000000">
                    <a:alpha val="43137"/>
                  </a:srgbClr>
                </a:outerShdw>
              </a:effectLst>
              <a:latin typeface="Arial" charset="0"/>
            </a:endParaRPr>
          </a:p>
        </p:txBody>
      </p:sp>
      <p:sp>
        <p:nvSpPr>
          <p:cNvPr id="528405" name="Text Box 21"/>
          <p:cNvSpPr txBox="1">
            <a:spLocks noChangeArrowheads="1"/>
          </p:cNvSpPr>
          <p:nvPr/>
        </p:nvSpPr>
        <p:spPr bwMode="auto">
          <a:xfrm>
            <a:off x="6654800" y="5511801"/>
            <a:ext cx="863600" cy="823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800" b="1" dirty="0">
                <a:solidFill>
                  <a:srgbClr val="011893"/>
                </a:solidFill>
                <a:ea typeface="华文楷体" panose="02010600040101010101" pitchFamily="2" charset="-122"/>
              </a:rPr>
              <a:t>X</a:t>
            </a:r>
          </a:p>
        </p:txBody>
      </p:sp>
      <p:sp>
        <p:nvSpPr>
          <p:cNvPr id="528406" name="Text Box 22"/>
          <p:cNvSpPr txBox="1">
            <a:spLocks noChangeArrowheads="1"/>
          </p:cNvSpPr>
          <p:nvPr/>
        </p:nvSpPr>
        <p:spPr bwMode="auto">
          <a:xfrm>
            <a:off x="1803400" y="2209800"/>
            <a:ext cx="825500"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3200" b="1">
                <a:ea typeface="黑体" panose="02010609060101010101" pitchFamily="49" charset="-122"/>
              </a:rPr>
              <a:t>原例</a:t>
            </a:r>
          </a:p>
        </p:txBody>
      </p:sp>
      <p:sp>
        <p:nvSpPr>
          <p:cNvPr id="528407" name="Text Box 23"/>
          <p:cNvSpPr txBox="1">
            <a:spLocks noChangeArrowheads="1"/>
          </p:cNvSpPr>
          <p:nvPr/>
        </p:nvSpPr>
        <p:spPr bwMode="auto">
          <a:xfrm>
            <a:off x="1803400" y="4724400"/>
            <a:ext cx="825500"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3200" b="1">
                <a:ea typeface="黑体" panose="02010609060101010101" pitchFamily="49" charset="-122"/>
              </a:rPr>
              <a:t>改例</a:t>
            </a:r>
          </a:p>
        </p:txBody>
      </p:sp>
      <p:sp>
        <p:nvSpPr>
          <p:cNvPr id="528408" name="Text Box 24"/>
          <p:cNvSpPr txBox="1">
            <a:spLocks noChangeArrowheads="1"/>
          </p:cNvSpPr>
          <p:nvPr/>
        </p:nvSpPr>
        <p:spPr bwMode="auto">
          <a:xfrm>
            <a:off x="8636000" y="5600700"/>
            <a:ext cx="11176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3200" b="1" dirty="0">
                <a:solidFill>
                  <a:srgbClr val="011893"/>
                </a:solidFill>
                <a:latin typeface="Times New Roman" panose="02020603050405020304" pitchFamily="18" charset="0"/>
              </a:rPr>
              <a:t>P(B)</a:t>
            </a:r>
            <a:endParaRPr lang="zh-CN" altLang="en-US" sz="3200" b="1" dirty="0">
              <a:solidFill>
                <a:srgbClr val="011893"/>
              </a:solidFill>
              <a:latin typeface="Times New Roman" panose="02020603050405020304" pitchFamily="18" charset="0"/>
            </a:endParaRPr>
          </a:p>
        </p:txBody>
      </p:sp>
    </p:spTree>
    <p:extLst>
      <p:ext uri="{BB962C8B-B14F-4D97-AF65-F5344CB8AC3E}">
        <p14:creationId xmlns:p14="http://schemas.microsoft.com/office/powerpoint/2010/main" val="412679756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28389"/>
                                        </p:tgtEl>
                                        <p:attrNameLst>
                                          <p:attrName>style.visibility</p:attrName>
                                        </p:attrNameLst>
                                      </p:cBhvr>
                                      <p:to>
                                        <p:strVal val="visible"/>
                                      </p:to>
                                    </p:set>
                                    <p:animEffect transition="in" filter="blinds(horizontal)">
                                      <p:cBhvr>
                                        <p:cTn id="7" dur="500"/>
                                        <p:tgtEl>
                                          <p:spTgt spid="528389"/>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28406"/>
                                        </p:tgtEl>
                                        <p:attrNameLst>
                                          <p:attrName>style.visibility</p:attrName>
                                        </p:attrNameLst>
                                      </p:cBhvr>
                                      <p:to>
                                        <p:strVal val="visible"/>
                                      </p:to>
                                    </p:set>
                                    <p:animEffect transition="in" filter="blinds(horizontal)">
                                      <p:cBhvr>
                                        <p:cTn id="12" dur="500"/>
                                        <p:tgtEl>
                                          <p:spTgt spid="528406"/>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blinds(horizontal)">
                                      <p:cBhvr>
                                        <p:cTn id="17" dur="500"/>
                                        <p:tgtEl>
                                          <p:spTgt spid="2"/>
                                        </p:tgtEl>
                                      </p:cBhvr>
                                    </p:animEffect>
                                  </p:childTnLst>
                                </p:cTn>
                              </p:par>
                              <p:par>
                                <p:cTn id="18" presetID="3" presetClass="entr" presetSubtype="10" fill="hold" grpId="0" nodeType="withEffect">
                                  <p:stCondLst>
                                    <p:cond delay="0"/>
                                  </p:stCondLst>
                                  <p:childTnLst>
                                    <p:set>
                                      <p:cBhvr>
                                        <p:cTn id="19" dur="1" fill="hold">
                                          <p:stCondLst>
                                            <p:cond delay="0"/>
                                          </p:stCondLst>
                                        </p:cTn>
                                        <p:tgtEl>
                                          <p:spTgt spid="528407"/>
                                        </p:tgtEl>
                                        <p:attrNameLst>
                                          <p:attrName>style.visibility</p:attrName>
                                        </p:attrNameLst>
                                      </p:cBhvr>
                                      <p:to>
                                        <p:strVal val="visible"/>
                                      </p:to>
                                    </p:set>
                                    <p:animEffect transition="in" filter="blinds(horizontal)">
                                      <p:cBhvr>
                                        <p:cTn id="20" dur="500"/>
                                        <p:tgtEl>
                                          <p:spTgt spid="528407"/>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528391"/>
                                        </p:tgtEl>
                                        <p:attrNameLst>
                                          <p:attrName>style.visibility</p:attrName>
                                        </p:attrNameLst>
                                      </p:cBhvr>
                                      <p:to>
                                        <p:strVal val="visible"/>
                                      </p:to>
                                    </p:set>
                                    <p:animEffect transition="in" filter="blinds(horizontal)">
                                      <p:cBhvr>
                                        <p:cTn id="25" dur="500"/>
                                        <p:tgtEl>
                                          <p:spTgt spid="528391"/>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147460"/>
                                        </p:tgtEl>
                                        <p:attrNameLst>
                                          <p:attrName>style.visibility</p:attrName>
                                        </p:attrNameLst>
                                      </p:cBhvr>
                                      <p:to>
                                        <p:strVal val="visible"/>
                                      </p:to>
                                    </p:set>
                                    <p:animEffect transition="in" filter="blinds(horizontal)">
                                      <p:cBhvr>
                                        <p:cTn id="28" dur="500"/>
                                        <p:tgtEl>
                                          <p:spTgt spid="147460"/>
                                        </p:tgtEl>
                                      </p:cBhvr>
                                    </p:animEffect>
                                  </p:childTnLst>
                                </p:cTn>
                              </p:par>
                              <p:par>
                                <p:cTn id="29" presetID="3" presetClass="entr" presetSubtype="10" fill="hold" nodeType="withEffect">
                                  <p:stCondLst>
                                    <p:cond delay="0"/>
                                  </p:stCondLst>
                                  <p:childTnLst>
                                    <p:set>
                                      <p:cBhvr>
                                        <p:cTn id="30" dur="1" fill="hold">
                                          <p:stCondLst>
                                            <p:cond delay="0"/>
                                          </p:stCondLst>
                                        </p:cTn>
                                        <p:tgtEl>
                                          <p:spTgt spid="147461"/>
                                        </p:tgtEl>
                                        <p:attrNameLst>
                                          <p:attrName>style.visibility</p:attrName>
                                        </p:attrNameLst>
                                      </p:cBhvr>
                                      <p:to>
                                        <p:strVal val="visible"/>
                                      </p:to>
                                    </p:set>
                                    <p:animEffect transition="in" filter="blinds(horizontal)">
                                      <p:cBhvr>
                                        <p:cTn id="31" dur="500"/>
                                        <p:tgtEl>
                                          <p:spTgt spid="147461"/>
                                        </p:tgtEl>
                                      </p:cBhvr>
                                    </p:animEffect>
                                  </p:childTnLst>
                                </p:cTn>
                              </p:par>
                              <p:par>
                                <p:cTn id="32" presetID="3" presetClass="entr" presetSubtype="10" fill="hold" grpId="0" nodeType="withEffect">
                                  <p:stCondLst>
                                    <p:cond delay="0"/>
                                  </p:stCondLst>
                                  <p:childTnLst>
                                    <p:set>
                                      <p:cBhvr>
                                        <p:cTn id="33" dur="1" fill="hold">
                                          <p:stCondLst>
                                            <p:cond delay="0"/>
                                          </p:stCondLst>
                                        </p:cTn>
                                        <p:tgtEl>
                                          <p:spTgt spid="147462"/>
                                        </p:tgtEl>
                                        <p:attrNameLst>
                                          <p:attrName>style.visibility</p:attrName>
                                        </p:attrNameLst>
                                      </p:cBhvr>
                                      <p:to>
                                        <p:strVal val="visible"/>
                                      </p:to>
                                    </p:set>
                                    <p:animEffect transition="in" filter="blinds(horizontal)">
                                      <p:cBhvr>
                                        <p:cTn id="34" dur="500"/>
                                        <p:tgtEl>
                                          <p:spTgt spid="147462"/>
                                        </p:tgtEl>
                                      </p:cBhvr>
                                    </p:animEffect>
                                  </p:childTnLst>
                                </p:cTn>
                              </p:par>
                              <p:par>
                                <p:cTn id="35" presetID="3" presetClass="entr" presetSubtype="10" fill="hold" nodeType="withEffect">
                                  <p:stCondLst>
                                    <p:cond delay="0"/>
                                  </p:stCondLst>
                                  <p:childTnLst>
                                    <p:set>
                                      <p:cBhvr>
                                        <p:cTn id="36" dur="1" fill="hold">
                                          <p:stCondLst>
                                            <p:cond delay="0"/>
                                          </p:stCondLst>
                                        </p:cTn>
                                        <p:tgtEl>
                                          <p:spTgt spid="147465"/>
                                        </p:tgtEl>
                                        <p:attrNameLst>
                                          <p:attrName>style.visibility</p:attrName>
                                        </p:attrNameLst>
                                      </p:cBhvr>
                                      <p:to>
                                        <p:strVal val="visible"/>
                                      </p:to>
                                    </p:set>
                                    <p:animEffect transition="in" filter="blinds(horizontal)">
                                      <p:cBhvr>
                                        <p:cTn id="37" dur="500"/>
                                        <p:tgtEl>
                                          <p:spTgt spid="147465"/>
                                        </p:tgtEl>
                                      </p:cBhvr>
                                    </p:animEffect>
                                  </p:childTnLst>
                                </p:cTn>
                              </p:par>
                              <p:par>
                                <p:cTn id="38" presetID="3" presetClass="entr" presetSubtype="10" fill="hold" grpId="0" nodeType="withEffect">
                                  <p:stCondLst>
                                    <p:cond delay="0"/>
                                  </p:stCondLst>
                                  <p:childTnLst>
                                    <p:set>
                                      <p:cBhvr>
                                        <p:cTn id="39" dur="1" fill="hold">
                                          <p:stCondLst>
                                            <p:cond delay="0"/>
                                          </p:stCondLst>
                                        </p:cTn>
                                        <p:tgtEl>
                                          <p:spTgt spid="147466"/>
                                        </p:tgtEl>
                                        <p:attrNameLst>
                                          <p:attrName>style.visibility</p:attrName>
                                        </p:attrNameLst>
                                      </p:cBhvr>
                                      <p:to>
                                        <p:strVal val="visible"/>
                                      </p:to>
                                    </p:set>
                                    <p:animEffect transition="in" filter="blinds(horizontal)">
                                      <p:cBhvr>
                                        <p:cTn id="40" dur="500"/>
                                        <p:tgtEl>
                                          <p:spTgt spid="147466"/>
                                        </p:tgtEl>
                                      </p:cBhvr>
                                    </p:animEffect>
                                  </p:childTnLst>
                                </p:cTn>
                              </p:par>
                              <p:par>
                                <p:cTn id="41" presetID="3" presetClass="entr" presetSubtype="10" fill="hold" nodeType="withEffect">
                                  <p:stCondLst>
                                    <p:cond delay="0"/>
                                  </p:stCondLst>
                                  <p:childTnLst>
                                    <p:set>
                                      <p:cBhvr>
                                        <p:cTn id="42" dur="1" fill="hold">
                                          <p:stCondLst>
                                            <p:cond delay="0"/>
                                          </p:stCondLst>
                                        </p:cTn>
                                        <p:tgtEl>
                                          <p:spTgt spid="147467"/>
                                        </p:tgtEl>
                                        <p:attrNameLst>
                                          <p:attrName>style.visibility</p:attrName>
                                        </p:attrNameLst>
                                      </p:cBhvr>
                                      <p:to>
                                        <p:strVal val="visible"/>
                                      </p:to>
                                    </p:set>
                                    <p:animEffect transition="in" filter="blinds(horizontal)">
                                      <p:cBhvr>
                                        <p:cTn id="43" dur="500"/>
                                        <p:tgtEl>
                                          <p:spTgt spid="147467"/>
                                        </p:tgtEl>
                                      </p:cBhvr>
                                    </p:animEffect>
                                  </p:childTnLst>
                                </p:cTn>
                              </p:par>
                              <p:par>
                                <p:cTn id="44" presetID="3" presetClass="entr" presetSubtype="10" fill="hold" grpId="0" nodeType="withEffect">
                                  <p:stCondLst>
                                    <p:cond delay="0"/>
                                  </p:stCondLst>
                                  <p:childTnLst>
                                    <p:set>
                                      <p:cBhvr>
                                        <p:cTn id="45" dur="1" fill="hold">
                                          <p:stCondLst>
                                            <p:cond delay="0"/>
                                          </p:stCondLst>
                                        </p:cTn>
                                        <p:tgtEl>
                                          <p:spTgt spid="147468"/>
                                        </p:tgtEl>
                                        <p:attrNameLst>
                                          <p:attrName>style.visibility</p:attrName>
                                        </p:attrNameLst>
                                      </p:cBhvr>
                                      <p:to>
                                        <p:strVal val="visible"/>
                                      </p:to>
                                    </p:set>
                                    <p:animEffect transition="in" filter="blinds(horizontal)">
                                      <p:cBhvr>
                                        <p:cTn id="46" dur="500"/>
                                        <p:tgtEl>
                                          <p:spTgt spid="147468"/>
                                        </p:tgtEl>
                                      </p:cBhvr>
                                    </p:animEffect>
                                  </p:childTnLst>
                                </p:cTn>
                              </p:par>
                              <p:par>
                                <p:cTn id="47" presetID="3" presetClass="entr" presetSubtype="10" fill="hold" nodeType="withEffect">
                                  <p:stCondLst>
                                    <p:cond delay="0"/>
                                  </p:stCondLst>
                                  <p:childTnLst>
                                    <p:set>
                                      <p:cBhvr>
                                        <p:cTn id="48" dur="1" fill="hold">
                                          <p:stCondLst>
                                            <p:cond delay="0"/>
                                          </p:stCondLst>
                                        </p:cTn>
                                        <p:tgtEl>
                                          <p:spTgt spid="147471"/>
                                        </p:tgtEl>
                                        <p:attrNameLst>
                                          <p:attrName>style.visibility</p:attrName>
                                        </p:attrNameLst>
                                      </p:cBhvr>
                                      <p:to>
                                        <p:strVal val="visible"/>
                                      </p:to>
                                    </p:set>
                                    <p:animEffect transition="in" filter="blinds(horizontal)">
                                      <p:cBhvr>
                                        <p:cTn id="49" dur="500"/>
                                        <p:tgtEl>
                                          <p:spTgt spid="147471"/>
                                        </p:tgtEl>
                                      </p:cBhvr>
                                    </p:animEffect>
                                  </p:childTnLst>
                                </p:cTn>
                              </p:par>
                              <p:par>
                                <p:cTn id="50" presetID="3" presetClass="entr" presetSubtype="10" fill="hold" grpId="0" nodeType="withEffect">
                                  <p:stCondLst>
                                    <p:cond delay="0"/>
                                  </p:stCondLst>
                                  <p:childTnLst>
                                    <p:set>
                                      <p:cBhvr>
                                        <p:cTn id="51" dur="1" fill="hold">
                                          <p:stCondLst>
                                            <p:cond delay="0"/>
                                          </p:stCondLst>
                                        </p:cTn>
                                        <p:tgtEl>
                                          <p:spTgt spid="147482"/>
                                        </p:tgtEl>
                                        <p:attrNameLst>
                                          <p:attrName>style.visibility</p:attrName>
                                        </p:attrNameLst>
                                      </p:cBhvr>
                                      <p:to>
                                        <p:strVal val="visible"/>
                                      </p:to>
                                    </p:set>
                                    <p:animEffect transition="in" filter="blinds(horizontal)">
                                      <p:cBhvr>
                                        <p:cTn id="52" dur="500"/>
                                        <p:tgtEl>
                                          <p:spTgt spid="147482"/>
                                        </p:tgtEl>
                                      </p:cBhvr>
                                    </p:animEffect>
                                  </p:childTnLst>
                                </p:cTn>
                              </p:par>
                              <p:par>
                                <p:cTn id="53" presetID="3" presetClass="entr" presetSubtype="10" fill="hold" grpId="0" nodeType="withEffect">
                                  <p:stCondLst>
                                    <p:cond delay="0"/>
                                  </p:stCondLst>
                                  <p:childTnLst>
                                    <p:set>
                                      <p:cBhvr>
                                        <p:cTn id="54" dur="1" fill="hold">
                                          <p:stCondLst>
                                            <p:cond delay="0"/>
                                          </p:stCondLst>
                                        </p:cTn>
                                        <p:tgtEl>
                                          <p:spTgt spid="147483"/>
                                        </p:tgtEl>
                                        <p:attrNameLst>
                                          <p:attrName>style.visibility</p:attrName>
                                        </p:attrNameLst>
                                      </p:cBhvr>
                                      <p:to>
                                        <p:strVal val="visible"/>
                                      </p:to>
                                    </p:set>
                                    <p:animEffect transition="in" filter="blinds(horizontal)">
                                      <p:cBhvr>
                                        <p:cTn id="55" dur="500"/>
                                        <p:tgtEl>
                                          <p:spTgt spid="147483"/>
                                        </p:tgtEl>
                                      </p:cBhvr>
                                    </p:animEffect>
                                  </p:childTnLst>
                                </p:cTn>
                              </p:par>
                              <p:par>
                                <p:cTn id="56" presetID="3" presetClass="entr" presetSubtype="10" fill="hold" grpId="0" nodeType="withEffect">
                                  <p:stCondLst>
                                    <p:cond delay="0"/>
                                  </p:stCondLst>
                                  <p:childTnLst>
                                    <p:set>
                                      <p:cBhvr>
                                        <p:cTn id="57" dur="1" fill="hold">
                                          <p:stCondLst>
                                            <p:cond delay="0"/>
                                          </p:stCondLst>
                                        </p:cTn>
                                        <p:tgtEl>
                                          <p:spTgt spid="147493"/>
                                        </p:tgtEl>
                                        <p:attrNameLst>
                                          <p:attrName>style.visibility</p:attrName>
                                        </p:attrNameLst>
                                      </p:cBhvr>
                                      <p:to>
                                        <p:strVal val="visible"/>
                                      </p:to>
                                    </p:set>
                                    <p:animEffect transition="in" filter="blinds(horizontal)">
                                      <p:cBhvr>
                                        <p:cTn id="58" dur="500"/>
                                        <p:tgtEl>
                                          <p:spTgt spid="147493"/>
                                        </p:tgtEl>
                                      </p:cBhvr>
                                    </p:animEffect>
                                  </p:childTnLst>
                                </p:cTn>
                              </p:par>
                              <p:par>
                                <p:cTn id="59" presetID="3" presetClass="entr" presetSubtype="10" fill="hold" grpId="0" nodeType="withEffect">
                                  <p:stCondLst>
                                    <p:cond delay="0"/>
                                  </p:stCondLst>
                                  <p:childTnLst>
                                    <p:set>
                                      <p:cBhvr>
                                        <p:cTn id="60" dur="1" fill="hold">
                                          <p:stCondLst>
                                            <p:cond delay="0"/>
                                          </p:stCondLst>
                                        </p:cTn>
                                        <p:tgtEl>
                                          <p:spTgt spid="3"/>
                                        </p:tgtEl>
                                        <p:attrNameLst>
                                          <p:attrName>style.visibility</p:attrName>
                                        </p:attrNameLst>
                                      </p:cBhvr>
                                      <p:to>
                                        <p:strVal val="visible"/>
                                      </p:to>
                                    </p:set>
                                    <p:animEffect transition="in" filter="blinds(horizontal)">
                                      <p:cBhvr>
                                        <p:cTn id="61" dur="500"/>
                                        <p:tgtEl>
                                          <p:spTgt spid="3"/>
                                        </p:tgtEl>
                                      </p:cBhvr>
                                    </p:animEffect>
                                  </p:childTnLst>
                                </p:cTn>
                              </p:par>
                              <p:par>
                                <p:cTn id="62" presetID="3" presetClass="entr" presetSubtype="10" fill="hold" nodeType="withEffect">
                                  <p:stCondLst>
                                    <p:cond delay="0"/>
                                  </p:stCondLst>
                                  <p:childTnLst>
                                    <p:set>
                                      <p:cBhvr>
                                        <p:cTn id="63" dur="1" fill="hold">
                                          <p:stCondLst>
                                            <p:cond delay="0"/>
                                          </p:stCondLst>
                                        </p:cTn>
                                        <p:tgtEl>
                                          <p:spTgt spid="4"/>
                                        </p:tgtEl>
                                        <p:attrNameLst>
                                          <p:attrName>style.visibility</p:attrName>
                                        </p:attrNameLst>
                                      </p:cBhvr>
                                      <p:to>
                                        <p:strVal val="visible"/>
                                      </p:to>
                                    </p:set>
                                    <p:animEffect transition="in" filter="blinds(horizontal)">
                                      <p:cBhvr>
                                        <p:cTn id="64" dur="500"/>
                                        <p:tgtEl>
                                          <p:spTgt spid="4"/>
                                        </p:tgtEl>
                                      </p:cBhvr>
                                    </p:animEffect>
                                  </p:childTnLst>
                                </p:cTn>
                              </p:par>
                              <p:par>
                                <p:cTn id="65" presetID="3" presetClass="entr" presetSubtype="10" fill="hold" grpId="0" nodeType="withEffect">
                                  <p:stCondLst>
                                    <p:cond delay="0"/>
                                  </p:stCondLst>
                                  <p:childTnLst>
                                    <p:set>
                                      <p:cBhvr>
                                        <p:cTn id="66" dur="1" fill="hold">
                                          <p:stCondLst>
                                            <p:cond delay="0"/>
                                          </p:stCondLst>
                                        </p:cTn>
                                        <p:tgtEl>
                                          <p:spTgt spid="528408"/>
                                        </p:tgtEl>
                                        <p:attrNameLst>
                                          <p:attrName>style.visibility</p:attrName>
                                        </p:attrNameLst>
                                      </p:cBhvr>
                                      <p:to>
                                        <p:strVal val="visible"/>
                                      </p:to>
                                    </p:set>
                                    <p:animEffect transition="in" filter="blinds(horizontal)">
                                      <p:cBhvr>
                                        <p:cTn id="67" dur="500"/>
                                        <p:tgtEl>
                                          <p:spTgt spid="528408"/>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528405"/>
                                        </p:tgtEl>
                                        <p:attrNameLst>
                                          <p:attrName>style.visibility</p:attrName>
                                        </p:attrNameLst>
                                      </p:cBhvr>
                                      <p:to>
                                        <p:strVal val="visible"/>
                                      </p:to>
                                    </p:set>
                                    <p:animEffect transition="in" filter="blinds(horizontal)">
                                      <p:cBhvr>
                                        <p:cTn id="72" dur="500"/>
                                        <p:tgtEl>
                                          <p:spTgt spid="5284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8389" grpId="0" animBg="1"/>
      <p:bldP spid="2" grpId="0"/>
      <p:bldP spid="528391" grpId="0" animBg="1"/>
      <p:bldP spid="147460" grpId="0" animBg="1"/>
      <p:bldP spid="147462" grpId="0"/>
      <p:bldP spid="147466" grpId="0" animBg="1"/>
      <p:bldP spid="147468" grpId="0" animBg="1"/>
      <p:bldP spid="147482" grpId="0"/>
      <p:bldP spid="147483" grpId="0"/>
      <p:bldP spid="147493" grpId="0"/>
      <p:bldP spid="3" grpId="0" animBg="1"/>
      <p:bldP spid="528405" grpId="0"/>
      <p:bldP spid="528406" grpId="0"/>
      <p:bldP spid="528407" grpId="0"/>
      <p:bldP spid="528408"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9411" name="Rectangle 3"/>
          <p:cNvSpPr>
            <a:spLocks noChangeArrowheads="1"/>
          </p:cNvSpPr>
          <p:nvPr/>
        </p:nvSpPr>
        <p:spPr bwMode="auto">
          <a:xfrm>
            <a:off x="1806576" y="839788"/>
            <a:ext cx="2656496" cy="7375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dirty="0">
                <a:latin typeface="Times New Roman" panose="02020603050405020304" pitchFamily="18" charset="0"/>
                <a:ea typeface="黑体" panose="02010609060101010101" pitchFamily="49" charset="-122"/>
              </a:rPr>
              <a:t>三、实例说明</a:t>
            </a:r>
          </a:p>
        </p:txBody>
      </p:sp>
      <p:sp>
        <p:nvSpPr>
          <p:cNvPr id="94214" name="Rectangle 1030"/>
          <p:cNvSpPr>
            <a:spLocks noChangeArrowheads="1"/>
          </p:cNvSpPr>
          <p:nvPr/>
        </p:nvSpPr>
        <p:spPr bwMode="auto">
          <a:xfrm>
            <a:off x="2522538" y="1687514"/>
            <a:ext cx="2743200" cy="2225675"/>
          </a:xfrm>
          <a:prstGeom prst="rect">
            <a:avLst/>
          </a:prstGeom>
          <a:noFill/>
          <a:ln w="9525" algn="ctr">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25000"/>
              </a:lnSpc>
              <a:buClr>
                <a:schemeClr val="folHlink"/>
              </a:buClr>
              <a:buSzPct val="60000"/>
              <a:buFont typeface="Wingdings" panose="05000000000000000000" pitchFamily="2" charset="2"/>
              <a:buNone/>
            </a:pPr>
            <a:r>
              <a:rPr lang="en-US" altLang="zh-CN" sz="2800" b="1" dirty="0">
                <a:effectLst>
                  <a:outerShdw blurRad="38100" dist="38100" dir="2700000" algn="tl">
                    <a:srgbClr val="000000">
                      <a:alpha val="43137"/>
                    </a:srgbClr>
                  </a:outerShdw>
                </a:effectLst>
                <a:latin typeface="Times New Roman" panose="02020603050405020304" pitchFamily="18" charset="0"/>
              </a:rPr>
              <a:t>E::=eBaA          </a:t>
            </a:r>
          </a:p>
          <a:p>
            <a:pPr algn="just" eaLnBrk="1" hangingPunct="1">
              <a:lnSpc>
                <a:spcPct val="125000"/>
              </a:lnSpc>
              <a:buClr>
                <a:schemeClr val="folHlink"/>
              </a:buClr>
              <a:buSzPct val="60000"/>
              <a:buFont typeface="Wingdings" panose="05000000000000000000" pitchFamily="2" charset="2"/>
              <a:buNone/>
            </a:pPr>
            <a:r>
              <a:rPr lang="en-US" altLang="zh-CN" sz="2800" b="1" dirty="0">
                <a:effectLst>
                  <a:outerShdw blurRad="38100" dist="38100" dir="2700000" algn="tl">
                    <a:srgbClr val="000000">
                      <a:alpha val="43137"/>
                    </a:srgbClr>
                  </a:outerShdw>
                </a:effectLst>
                <a:latin typeface="Times New Roman" panose="02020603050405020304" pitchFamily="18" charset="0"/>
              </a:rPr>
              <a:t>A::=a</a:t>
            </a:r>
            <a:r>
              <a:rPr lang="zh-CN" altLang="en-US" sz="2800" b="1" dirty="0">
                <a:effectLst>
                  <a:outerShdw blurRad="38100" dist="38100" dir="2700000" algn="tl">
                    <a:srgbClr val="000000">
                      <a:alpha val="43137"/>
                    </a:srgbClr>
                  </a:outerShdw>
                </a:effectLst>
                <a:latin typeface="Times New Roman" panose="02020603050405020304" pitchFamily="18" charset="0"/>
              </a:rPr>
              <a:t>｜</a:t>
            </a:r>
            <a:r>
              <a:rPr lang="en-US" altLang="zh-CN" sz="2800" b="1" dirty="0" err="1">
                <a:effectLst>
                  <a:outerShdw blurRad="38100" dist="38100" dir="2700000" algn="tl">
                    <a:srgbClr val="000000">
                      <a:alpha val="43137"/>
                    </a:srgbClr>
                  </a:outerShdw>
                </a:effectLst>
                <a:latin typeface="Times New Roman" panose="02020603050405020304" pitchFamily="18" charset="0"/>
              </a:rPr>
              <a:t>bAcB</a:t>
            </a:r>
            <a:r>
              <a:rPr lang="en-US" altLang="zh-CN" sz="2800" b="1" dirty="0">
                <a:effectLst>
                  <a:outerShdw blurRad="38100" dist="38100" dir="2700000" algn="tl">
                    <a:srgbClr val="000000">
                      <a:alpha val="43137"/>
                    </a:srgbClr>
                  </a:outerShdw>
                </a:effectLst>
                <a:latin typeface="Times New Roman" panose="02020603050405020304" pitchFamily="18" charset="0"/>
              </a:rPr>
              <a:t>          </a:t>
            </a:r>
          </a:p>
          <a:p>
            <a:pPr algn="just" eaLnBrk="1" hangingPunct="1">
              <a:lnSpc>
                <a:spcPct val="125000"/>
              </a:lnSpc>
              <a:buClr>
                <a:schemeClr val="folHlink"/>
              </a:buClr>
              <a:buSzPct val="60000"/>
              <a:buFont typeface="Wingdings" panose="05000000000000000000" pitchFamily="2" charset="2"/>
              <a:buNone/>
            </a:pPr>
            <a:r>
              <a:rPr lang="en-US" altLang="zh-CN" sz="2800" b="1" dirty="0">
                <a:effectLst>
                  <a:outerShdw blurRad="38100" dist="38100" dir="2700000" algn="tl">
                    <a:srgbClr val="000000">
                      <a:alpha val="43137"/>
                    </a:srgbClr>
                  </a:outerShdw>
                </a:effectLst>
                <a:latin typeface="Times New Roman" panose="02020603050405020304" pitchFamily="18" charset="0"/>
              </a:rPr>
              <a:t>B::=dEd</a:t>
            </a:r>
            <a:r>
              <a:rPr lang="zh-CN" altLang="en-US" sz="2800" b="1" dirty="0">
                <a:effectLst>
                  <a:outerShdw blurRad="38100" dist="38100" dir="2700000" algn="tl">
                    <a:srgbClr val="000000">
                      <a:alpha val="43137"/>
                    </a:srgbClr>
                  </a:outerShdw>
                </a:effectLst>
                <a:latin typeface="Times New Roman" panose="02020603050405020304" pitchFamily="18" charset="0"/>
              </a:rPr>
              <a:t>｜</a:t>
            </a:r>
            <a:r>
              <a:rPr lang="en-US" altLang="zh-CN" sz="2800" b="1" dirty="0" err="1">
                <a:effectLst>
                  <a:outerShdw blurRad="38100" dist="38100" dir="2700000" algn="tl">
                    <a:srgbClr val="000000">
                      <a:alpha val="43137"/>
                    </a:srgbClr>
                  </a:outerShdw>
                </a:effectLst>
                <a:latin typeface="Times New Roman" panose="02020603050405020304" pitchFamily="18" charset="0"/>
              </a:rPr>
              <a:t>aC</a:t>
            </a:r>
            <a:r>
              <a:rPr lang="en-US" altLang="zh-CN" sz="2800" b="1" dirty="0">
                <a:effectLst>
                  <a:outerShdw blurRad="38100" dist="38100" dir="2700000" algn="tl">
                    <a:srgbClr val="000000">
                      <a:alpha val="43137"/>
                    </a:srgbClr>
                  </a:outerShdw>
                </a:effectLst>
                <a:latin typeface="Times New Roman" panose="02020603050405020304" pitchFamily="18" charset="0"/>
              </a:rPr>
              <a:t>           </a:t>
            </a:r>
          </a:p>
          <a:p>
            <a:pPr algn="just" eaLnBrk="1" hangingPunct="1">
              <a:lnSpc>
                <a:spcPct val="125000"/>
              </a:lnSpc>
              <a:buClr>
                <a:schemeClr val="folHlink"/>
              </a:buClr>
              <a:buSzPct val="60000"/>
              <a:buFont typeface="Wingdings" panose="05000000000000000000" pitchFamily="2" charset="2"/>
              <a:buNone/>
            </a:pPr>
            <a:r>
              <a:rPr lang="en-US" altLang="zh-CN" sz="2800" b="1" dirty="0">
                <a:effectLst>
                  <a:outerShdw blurRad="38100" dist="38100" dir="2700000" algn="tl">
                    <a:srgbClr val="000000">
                      <a:alpha val="43137"/>
                    </a:srgbClr>
                  </a:outerShdw>
                </a:effectLst>
                <a:latin typeface="Times New Roman" panose="02020603050405020304" pitchFamily="18" charset="0"/>
              </a:rPr>
              <a:t>C::=e</a:t>
            </a:r>
            <a:r>
              <a:rPr lang="zh-CN" altLang="en-US" sz="2800" b="1" dirty="0">
                <a:effectLst>
                  <a:outerShdw blurRad="38100" dist="38100" dir="2700000" algn="tl">
                    <a:srgbClr val="000000">
                      <a:alpha val="43137"/>
                    </a:srgbClr>
                  </a:outerShdw>
                </a:effectLst>
                <a:latin typeface="Times New Roman" panose="02020603050405020304" pitchFamily="18" charset="0"/>
              </a:rPr>
              <a:t>｜</a:t>
            </a:r>
            <a:r>
              <a:rPr lang="en-US" altLang="zh-CN" sz="2800" b="1" dirty="0" err="1">
                <a:effectLst>
                  <a:outerShdw blurRad="38100" dist="38100" dir="2700000" algn="tl">
                    <a:srgbClr val="000000">
                      <a:alpha val="43137"/>
                    </a:srgbClr>
                  </a:outerShdw>
                </a:effectLst>
                <a:latin typeface="Times New Roman" panose="02020603050405020304" pitchFamily="18" charset="0"/>
              </a:rPr>
              <a:t>dC</a:t>
            </a:r>
            <a:r>
              <a:rPr lang="en-US" altLang="zh-CN" sz="2800" b="1" dirty="0">
                <a:effectLst>
                  <a:outerShdw blurRad="38100" dist="38100" dir="2700000" algn="tl">
                    <a:srgbClr val="000000">
                      <a:alpha val="43137"/>
                    </a:srgbClr>
                  </a:outerShdw>
                </a:effectLst>
                <a:latin typeface="Times New Roman" panose="02020603050405020304" pitchFamily="18" charset="0"/>
              </a:rPr>
              <a:t> </a:t>
            </a:r>
            <a:endParaRPr lang="zh-CN" altLang="en-US" sz="2800" dirty="0">
              <a:effectLst>
                <a:outerShdw blurRad="38100" dist="38100" dir="2700000" algn="tl">
                  <a:srgbClr val="000000">
                    <a:alpha val="43137"/>
                  </a:srgbClr>
                </a:outerShdw>
              </a:effectLst>
              <a:latin typeface="Times New Roman" panose="02020603050405020304" pitchFamily="18" charset="0"/>
            </a:endParaRPr>
          </a:p>
        </p:txBody>
      </p:sp>
      <p:sp>
        <p:nvSpPr>
          <p:cNvPr id="529413" name="Oval 5"/>
          <p:cNvSpPr>
            <a:spLocks noChangeArrowheads="1"/>
          </p:cNvSpPr>
          <p:nvPr/>
        </p:nvSpPr>
        <p:spPr bwMode="auto">
          <a:xfrm>
            <a:off x="5334000" y="1041400"/>
            <a:ext cx="4826000" cy="1155700"/>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sz="2200" b="1" dirty="0">
                <a:solidFill>
                  <a:srgbClr val="011893"/>
                </a:solidFill>
              </a:rPr>
              <a:t>强化理解</a:t>
            </a:r>
            <a:r>
              <a:rPr lang="en-US" altLang="zh-CN" sz="2200" b="1" dirty="0">
                <a:solidFill>
                  <a:srgbClr val="011893"/>
                </a:solidFill>
              </a:rPr>
              <a:t>——</a:t>
            </a:r>
          </a:p>
          <a:p>
            <a:pPr algn="ctr"/>
            <a:r>
              <a:rPr lang="zh-CN" altLang="en-US" sz="2200" b="1" dirty="0">
                <a:solidFill>
                  <a:srgbClr val="011893"/>
                </a:solidFill>
              </a:rPr>
              <a:t>为什么不能有回溯和左递归？</a:t>
            </a:r>
          </a:p>
        </p:txBody>
      </p:sp>
      <p:sp>
        <p:nvSpPr>
          <p:cNvPr id="2" name="Rectangle 1030"/>
          <p:cNvSpPr>
            <a:spLocks noChangeArrowheads="1"/>
          </p:cNvSpPr>
          <p:nvPr/>
        </p:nvSpPr>
        <p:spPr bwMode="auto">
          <a:xfrm>
            <a:off x="2573338" y="4227514"/>
            <a:ext cx="2743200" cy="2225675"/>
          </a:xfrm>
          <a:prstGeom prst="rect">
            <a:avLst/>
          </a:prstGeom>
          <a:noFill/>
          <a:ln w="9525" algn="ctr">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E::=eBaA          </a:t>
            </a:r>
          </a:p>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A::=a</a:t>
            </a:r>
            <a:r>
              <a:rPr lang="zh-CN" altLang="en-US" sz="2800" b="1" dirty="0">
                <a:latin typeface="Times New Roman" panose="02020603050405020304" pitchFamily="18" charset="0"/>
              </a:rPr>
              <a:t>｜</a:t>
            </a:r>
            <a:r>
              <a:rPr lang="en-US" altLang="zh-CN" sz="2800" b="1" dirty="0" err="1">
                <a:latin typeface="Times New Roman" panose="02020603050405020304" pitchFamily="18" charset="0"/>
              </a:rPr>
              <a:t>bAcB</a:t>
            </a:r>
            <a:r>
              <a:rPr lang="en-US" altLang="zh-CN" sz="2800" b="1" dirty="0">
                <a:latin typeface="Times New Roman" panose="02020603050405020304" pitchFamily="18" charset="0"/>
              </a:rPr>
              <a:t>          </a:t>
            </a:r>
          </a:p>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B::=</a:t>
            </a:r>
            <a:r>
              <a:rPr lang="en-US" altLang="zh-CN" sz="2800" b="1" dirty="0">
                <a:solidFill>
                  <a:srgbClr val="011893"/>
                </a:solidFill>
                <a:latin typeface="Times New Roman" panose="02020603050405020304" pitchFamily="18" charset="0"/>
              </a:rPr>
              <a:t>B</a:t>
            </a:r>
            <a:r>
              <a:rPr lang="en-US" altLang="zh-CN" sz="2800" b="1" dirty="0">
                <a:latin typeface="Times New Roman" panose="02020603050405020304" pitchFamily="18" charset="0"/>
              </a:rPr>
              <a:t>Ed</a:t>
            </a:r>
            <a:r>
              <a:rPr lang="zh-CN" altLang="en-US" sz="2800" b="1" dirty="0">
                <a:latin typeface="Times New Roman" panose="02020603050405020304" pitchFamily="18" charset="0"/>
              </a:rPr>
              <a:t>｜</a:t>
            </a:r>
            <a:r>
              <a:rPr lang="en-US" altLang="zh-CN" sz="2800" b="1" dirty="0" err="1">
                <a:latin typeface="Times New Roman" panose="02020603050405020304" pitchFamily="18" charset="0"/>
              </a:rPr>
              <a:t>aC</a:t>
            </a:r>
            <a:r>
              <a:rPr lang="en-US" altLang="zh-CN" sz="2800" b="1" dirty="0">
                <a:latin typeface="Times New Roman" panose="02020603050405020304" pitchFamily="18" charset="0"/>
              </a:rPr>
              <a:t>           </a:t>
            </a:r>
          </a:p>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C::=e</a:t>
            </a:r>
            <a:r>
              <a:rPr lang="zh-CN" altLang="en-US" sz="2800" b="1" dirty="0">
                <a:latin typeface="Times New Roman" panose="02020603050405020304" pitchFamily="18" charset="0"/>
              </a:rPr>
              <a:t>｜</a:t>
            </a:r>
            <a:r>
              <a:rPr lang="en-US" altLang="zh-CN" sz="2800" b="1" dirty="0" err="1">
                <a:latin typeface="Times New Roman" panose="02020603050405020304" pitchFamily="18" charset="0"/>
              </a:rPr>
              <a:t>dC</a:t>
            </a:r>
            <a:r>
              <a:rPr lang="en-US" altLang="zh-CN" sz="2800" b="1" dirty="0">
                <a:latin typeface="Times New Roman" panose="02020603050405020304" pitchFamily="18" charset="0"/>
              </a:rPr>
              <a:t> </a:t>
            </a:r>
            <a:endParaRPr lang="zh-CN" altLang="en-US" sz="2800" dirty="0">
              <a:latin typeface="Times New Roman" panose="02020603050405020304" pitchFamily="18" charset="0"/>
            </a:endParaRPr>
          </a:p>
        </p:txBody>
      </p:sp>
      <p:sp>
        <p:nvSpPr>
          <p:cNvPr id="529415" name="Text Box 7"/>
          <p:cNvSpPr txBox="1">
            <a:spLocks noChangeArrowheads="1"/>
          </p:cNvSpPr>
          <p:nvPr/>
        </p:nvSpPr>
        <p:spPr bwMode="auto">
          <a:xfrm>
            <a:off x="1803400" y="2209800"/>
            <a:ext cx="825500"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3200" b="1">
                <a:ea typeface="黑体" panose="02010609060101010101" pitchFamily="49" charset="-122"/>
              </a:rPr>
              <a:t>原例</a:t>
            </a:r>
          </a:p>
        </p:txBody>
      </p:sp>
      <p:sp>
        <p:nvSpPr>
          <p:cNvPr id="529416" name="Text Box 8"/>
          <p:cNvSpPr txBox="1">
            <a:spLocks noChangeArrowheads="1"/>
          </p:cNvSpPr>
          <p:nvPr/>
        </p:nvSpPr>
        <p:spPr bwMode="auto">
          <a:xfrm>
            <a:off x="1803400" y="4724400"/>
            <a:ext cx="825500"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3200" b="1">
                <a:ea typeface="黑体" panose="02010609060101010101" pitchFamily="49" charset="-122"/>
              </a:rPr>
              <a:t>改例</a:t>
            </a:r>
          </a:p>
        </p:txBody>
      </p:sp>
      <p:sp>
        <p:nvSpPr>
          <p:cNvPr id="529417" name="AutoShape 3"/>
          <p:cNvSpPr>
            <a:spLocks noChangeArrowheads="1"/>
          </p:cNvSpPr>
          <p:nvPr/>
        </p:nvSpPr>
        <p:spPr bwMode="auto">
          <a:xfrm>
            <a:off x="6842125" y="2578100"/>
            <a:ext cx="287338" cy="387350"/>
          </a:xfrm>
          <a:prstGeom prst="downArrow">
            <a:avLst>
              <a:gd name="adj1" fmla="val 50000"/>
              <a:gd name="adj2" fmla="val 33702"/>
            </a:avLst>
          </a:prstGeom>
          <a:solidFill>
            <a:srgbClr val="4F0EF2"/>
          </a:solidFill>
          <a:ln w="1905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endParaRPr lang="zh-CN" altLang="zh-CN">
              <a:solidFill>
                <a:srgbClr val="4F0EF2"/>
              </a:solidFill>
              <a:latin typeface="Times New Roman" panose="02020603050405020304" pitchFamily="18" charset="0"/>
            </a:endParaRPr>
          </a:p>
        </p:txBody>
      </p:sp>
      <p:sp>
        <p:nvSpPr>
          <p:cNvPr id="147460" name="Rectangle 4"/>
          <p:cNvSpPr>
            <a:spLocks noChangeArrowheads="1"/>
          </p:cNvSpPr>
          <p:nvPr/>
        </p:nvSpPr>
        <p:spPr bwMode="auto">
          <a:xfrm>
            <a:off x="6410326" y="3030539"/>
            <a:ext cx="1223963" cy="388937"/>
          </a:xfrm>
          <a:prstGeom prst="rect">
            <a:avLst/>
          </a:prstGeom>
          <a:noFill/>
          <a:ln w="9525">
            <a:solidFill>
              <a:schemeClr val="tx1"/>
            </a:solidFill>
            <a:miter lim="800000"/>
            <a:headEnd/>
            <a:tailEnd/>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en-US" altLang="zh-CN" b="1" dirty="0">
                <a:effectLst>
                  <a:outerShdw blurRad="38100" dist="38100" dir="2700000" algn="tl">
                    <a:srgbClr val="000000"/>
                  </a:outerShdw>
                </a:effectLst>
                <a:latin typeface="Times New Roman" panose="02020603050405020304" pitchFamily="18" charset="0"/>
              </a:rPr>
              <a:t>SCIN</a:t>
            </a:r>
          </a:p>
        </p:txBody>
      </p:sp>
      <p:sp>
        <p:nvSpPr>
          <p:cNvPr id="147461" name="Line 5"/>
          <p:cNvSpPr>
            <a:spLocks noChangeShapeType="1"/>
          </p:cNvSpPr>
          <p:nvPr/>
        </p:nvSpPr>
        <p:spPr bwMode="auto">
          <a:xfrm>
            <a:off x="6986588" y="3425826"/>
            <a:ext cx="0" cy="322263"/>
          </a:xfrm>
          <a:prstGeom prst="line">
            <a:avLst/>
          </a:prstGeom>
          <a:noFill/>
          <a:ln w="38100">
            <a:solidFill>
              <a:schemeClr val="tx1"/>
            </a:solidFill>
            <a:round/>
            <a:headEnd/>
            <a:tailEnd type="triangle" w="med" len="med"/>
          </a:ln>
          <a:effectLst/>
        </p:spPr>
        <p:txBody>
          <a:bodyPr wrap="none" anchor="ctr"/>
          <a:lstStyle/>
          <a:p>
            <a:pPr algn="ctr">
              <a:buFontTx/>
              <a:buNone/>
              <a:defRPr/>
            </a:pPr>
            <a:endParaRPr lang="zh-CN" altLang="en-US" b="1">
              <a:effectLst>
                <a:outerShdw blurRad="38100" dist="38100" dir="2700000" algn="tl">
                  <a:srgbClr val="000000">
                    <a:alpha val="43137"/>
                  </a:srgbClr>
                </a:outerShdw>
              </a:effectLst>
              <a:latin typeface="Arial" charset="0"/>
            </a:endParaRPr>
          </a:p>
        </p:txBody>
      </p:sp>
      <p:sp>
        <p:nvSpPr>
          <p:cNvPr id="147462" name="Text Box 6"/>
          <p:cNvSpPr txBox="1">
            <a:spLocks noChangeArrowheads="1"/>
          </p:cNvSpPr>
          <p:nvPr/>
        </p:nvSpPr>
        <p:spPr bwMode="auto">
          <a:xfrm>
            <a:off x="6410325" y="3683001"/>
            <a:ext cx="1225550" cy="396875"/>
          </a:xfrm>
          <a:prstGeom prst="rect">
            <a:avLst/>
          </a:prstGeom>
          <a:noFill/>
          <a:ln w="9525" algn="ctr">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r>
              <a:rPr lang="en-US" altLang="zh-CN" sz="2000" b="1">
                <a:effectLst>
                  <a:outerShdw blurRad="38100" dist="38100" dir="2700000" algn="tl">
                    <a:srgbClr val="000000"/>
                  </a:outerShdw>
                </a:effectLst>
                <a:latin typeface="Times New Roman" panose="02020603050405020304" pitchFamily="18" charset="0"/>
              </a:rPr>
              <a:t>ch=a?</a:t>
            </a:r>
          </a:p>
        </p:txBody>
      </p:sp>
      <p:sp>
        <p:nvSpPr>
          <p:cNvPr id="147465" name="Line 9"/>
          <p:cNvSpPr>
            <a:spLocks noChangeShapeType="1"/>
          </p:cNvSpPr>
          <p:nvPr/>
        </p:nvSpPr>
        <p:spPr bwMode="auto">
          <a:xfrm flipH="1">
            <a:off x="6194426" y="4000500"/>
            <a:ext cx="720725" cy="387350"/>
          </a:xfrm>
          <a:prstGeom prst="line">
            <a:avLst/>
          </a:prstGeom>
          <a:noFill/>
          <a:ln w="38100">
            <a:solidFill>
              <a:schemeClr val="tx1"/>
            </a:solidFill>
            <a:round/>
            <a:headEnd/>
            <a:tailEnd type="triangle" w="med" len="med"/>
          </a:ln>
          <a:effectLst/>
        </p:spPr>
        <p:txBody>
          <a:bodyPr wrap="none" anchor="ctr"/>
          <a:lstStyle/>
          <a:p>
            <a:pPr algn="ctr">
              <a:buFontTx/>
              <a:buNone/>
              <a:defRPr/>
            </a:pPr>
            <a:endParaRPr lang="zh-CN" altLang="en-US" b="1">
              <a:effectLst>
                <a:outerShdw blurRad="38100" dist="38100" dir="2700000" algn="tl">
                  <a:srgbClr val="000000">
                    <a:alpha val="43137"/>
                  </a:srgbClr>
                </a:outerShdw>
              </a:effectLst>
              <a:latin typeface="Arial" charset="0"/>
            </a:endParaRPr>
          </a:p>
        </p:txBody>
      </p:sp>
      <p:sp>
        <p:nvSpPr>
          <p:cNvPr id="147466" name="Rectangle 10"/>
          <p:cNvSpPr>
            <a:spLocks noChangeArrowheads="1"/>
          </p:cNvSpPr>
          <p:nvPr/>
        </p:nvSpPr>
        <p:spPr bwMode="auto">
          <a:xfrm>
            <a:off x="5618163" y="4387850"/>
            <a:ext cx="1223962" cy="387350"/>
          </a:xfrm>
          <a:prstGeom prst="rect">
            <a:avLst/>
          </a:prstGeom>
          <a:noFill/>
          <a:ln w="9525">
            <a:solidFill>
              <a:schemeClr val="tx1"/>
            </a:solidFill>
            <a:miter lim="800000"/>
            <a:headEnd/>
            <a:tailEnd/>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en-US" altLang="zh-CN" b="1" dirty="0">
                <a:effectLst>
                  <a:outerShdw blurRad="38100" dist="38100" dir="2700000" algn="tl">
                    <a:srgbClr val="000000"/>
                  </a:outerShdw>
                </a:effectLst>
                <a:latin typeface="Times New Roman" panose="02020603050405020304" pitchFamily="18" charset="0"/>
              </a:rPr>
              <a:t>READ</a:t>
            </a:r>
          </a:p>
        </p:txBody>
      </p:sp>
      <p:sp>
        <p:nvSpPr>
          <p:cNvPr id="147471" name="Line 15"/>
          <p:cNvSpPr>
            <a:spLocks noChangeShapeType="1"/>
          </p:cNvSpPr>
          <p:nvPr/>
        </p:nvSpPr>
        <p:spPr bwMode="auto">
          <a:xfrm>
            <a:off x="7058026" y="4000501"/>
            <a:ext cx="1223963" cy="377825"/>
          </a:xfrm>
          <a:prstGeom prst="line">
            <a:avLst/>
          </a:prstGeom>
          <a:noFill/>
          <a:ln w="38100">
            <a:solidFill>
              <a:schemeClr val="tx1"/>
            </a:solidFill>
            <a:round/>
            <a:headEnd/>
            <a:tailEnd type="triangle" w="med" len="med"/>
          </a:ln>
          <a:effectLst/>
        </p:spPr>
        <p:txBody>
          <a:bodyPr wrap="none" anchor="ctr"/>
          <a:lstStyle/>
          <a:p>
            <a:pPr algn="ctr">
              <a:buFontTx/>
              <a:buNone/>
              <a:defRPr/>
            </a:pPr>
            <a:endParaRPr lang="zh-CN" altLang="en-US" b="1">
              <a:effectLst>
                <a:outerShdw blurRad="38100" dist="38100" dir="2700000" algn="tl">
                  <a:srgbClr val="000000">
                    <a:alpha val="43137"/>
                  </a:srgbClr>
                </a:outerShdw>
              </a:effectLst>
              <a:latin typeface="Arial" charset="0"/>
            </a:endParaRPr>
          </a:p>
        </p:txBody>
      </p:sp>
      <p:sp>
        <p:nvSpPr>
          <p:cNvPr id="147482" name="Text Box 26"/>
          <p:cNvSpPr txBox="1">
            <a:spLocks noChangeArrowheads="1"/>
          </p:cNvSpPr>
          <p:nvPr/>
        </p:nvSpPr>
        <p:spPr bwMode="auto">
          <a:xfrm>
            <a:off x="6265864" y="3867151"/>
            <a:ext cx="288925" cy="366713"/>
          </a:xfrm>
          <a:prstGeom prst="rect">
            <a:avLst/>
          </a:prstGeom>
          <a:noFill/>
          <a:ln w="9525" algn="ctr">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r>
              <a:rPr lang="en-US" altLang="zh-CN" b="1">
                <a:effectLst>
                  <a:outerShdw blurRad="38100" dist="38100" dir="2700000" algn="tl">
                    <a:srgbClr val="000000"/>
                  </a:outerShdw>
                </a:effectLst>
                <a:latin typeface="Times New Roman" panose="02020603050405020304" pitchFamily="18" charset="0"/>
              </a:rPr>
              <a:t>=</a:t>
            </a:r>
          </a:p>
        </p:txBody>
      </p:sp>
      <p:sp>
        <p:nvSpPr>
          <p:cNvPr id="147483" name="Text Box 27"/>
          <p:cNvSpPr txBox="1">
            <a:spLocks noChangeArrowheads="1"/>
          </p:cNvSpPr>
          <p:nvPr/>
        </p:nvSpPr>
        <p:spPr bwMode="auto">
          <a:xfrm>
            <a:off x="7667626" y="3898901"/>
            <a:ext cx="288925" cy="366713"/>
          </a:xfrm>
          <a:prstGeom prst="rect">
            <a:avLst/>
          </a:prstGeom>
          <a:noFill/>
          <a:ln w="9525" algn="ctr">
            <a:noFill/>
            <a:miter lim="800000"/>
            <a:headEnd/>
            <a:tailEnd/>
          </a:ln>
          <a:effectLst/>
        </p:spPr>
        <p:txBody>
          <a:bodyPr>
            <a:spAutoFit/>
          </a:bodyPr>
          <a:lstStyle/>
          <a:p>
            <a:pPr algn="ctr">
              <a:spcBef>
                <a:spcPct val="50000"/>
              </a:spcBef>
              <a:buFontTx/>
              <a:buNone/>
              <a:defRPr/>
            </a:pPr>
            <a:r>
              <a:rPr lang="en-US" altLang="zh-CN" b="1">
                <a:effectLst>
                  <a:outerShdw blurRad="38100" dist="38100" dir="2700000" algn="tl">
                    <a:srgbClr val="000000"/>
                  </a:outerShdw>
                </a:effectLst>
                <a:latin typeface="Arial" charset="0"/>
                <a:cs typeface="Arial" charset="0"/>
              </a:rPr>
              <a:t>≠</a:t>
            </a:r>
          </a:p>
        </p:txBody>
      </p:sp>
      <p:sp>
        <p:nvSpPr>
          <p:cNvPr id="3" name="Rectangle 10"/>
          <p:cNvSpPr>
            <a:spLocks noChangeArrowheads="1"/>
          </p:cNvSpPr>
          <p:nvPr/>
        </p:nvSpPr>
        <p:spPr bwMode="auto">
          <a:xfrm>
            <a:off x="7624763" y="4387850"/>
            <a:ext cx="1223962" cy="387350"/>
          </a:xfrm>
          <a:prstGeom prst="rect">
            <a:avLst/>
          </a:prstGeom>
          <a:noFill/>
          <a:ln w="9525">
            <a:solidFill>
              <a:schemeClr val="tx1"/>
            </a:solidFill>
            <a:miter lim="800000"/>
            <a:headEnd/>
            <a:tailEnd/>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en-US" altLang="zh-CN" b="1" dirty="0">
                <a:effectLst>
                  <a:outerShdw blurRad="38100" dist="38100" dir="2700000" algn="tl">
                    <a:srgbClr val="000000"/>
                  </a:outerShdw>
                </a:effectLst>
                <a:latin typeface="Times New Roman" panose="02020603050405020304" pitchFamily="18" charset="0"/>
              </a:rPr>
              <a:t>P(B)</a:t>
            </a:r>
          </a:p>
        </p:txBody>
      </p:sp>
      <p:sp>
        <p:nvSpPr>
          <p:cNvPr id="529427" name="Text Box 19"/>
          <p:cNvSpPr txBox="1">
            <a:spLocks noChangeArrowheads="1"/>
          </p:cNvSpPr>
          <p:nvPr/>
        </p:nvSpPr>
        <p:spPr bwMode="auto">
          <a:xfrm>
            <a:off x="8648700" y="5626100"/>
            <a:ext cx="11176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3200" b="1" dirty="0">
                <a:solidFill>
                  <a:srgbClr val="011893"/>
                </a:solidFill>
                <a:latin typeface="Times New Roman" panose="02020603050405020304" pitchFamily="18" charset="0"/>
              </a:rPr>
              <a:t>P(B)</a:t>
            </a:r>
            <a:endParaRPr lang="zh-CN" altLang="en-US" sz="3200" b="1" dirty="0">
              <a:solidFill>
                <a:srgbClr val="011893"/>
              </a:solidFill>
              <a:latin typeface="Times New Roman" panose="02020603050405020304" pitchFamily="18" charset="0"/>
            </a:endParaRPr>
          </a:p>
        </p:txBody>
      </p:sp>
      <p:sp>
        <p:nvSpPr>
          <p:cNvPr id="4" name="Rectangle 10"/>
          <p:cNvSpPr>
            <a:spLocks noChangeArrowheads="1"/>
          </p:cNvSpPr>
          <p:nvPr/>
        </p:nvSpPr>
        <p:spPr bwMode="auto">
          <a:xfrm>
            <a:off x="5618163" y="5111750"/>
            <a:ext cx="1223962" cy="387350"/>
          </a:xfrm>
          <a:prstGeom prst="rect">
            <a:avLst/>
          </a:prstGeom>
          <a:noFill/>
          <a:ln w="9525">
            <a:solidFill>
              <a:schemeClr val="tx1"/>
            </a:solidFill>
            <a:miter lim="800000"/>
            <a:headEnd/>
            <a:tailEnd/>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en-US" altLang="zh-CN" b="1" dirty="0">
                <a:effectLst>
                  <a:outerShdw blurRad="38100" dist="38100" dir="2700000" algn="tl">
                    <a:srgbClr val="000000"/>
                  </a:outerShdw>
                </a:effectLst>
                <a:latin typeface="Times New Roman" panose="02020603050405020304" pitchFamily="18" charset="0"/>
              </a:rPr>
              <a:t>P(C)</a:t>
            </a:r>
          </a:p>
        </p:txBody>
      </p:sp>
      <p:sp>
        <p:nvSpPr>
          <p:cNvPr id="147467" name="Line 11"/>
          <p:cNvSpPr>
            <a:spLocks noChangeShapeType="1"/>
          </p:cNvSpPr>
          <p:nvPr/>
        </p:nvSpPr>
        <p:spPr bwMode="auto">
          <a:xfrm>
            <a:off x="6219825" y="4787901"/>
            <a:ext cx="0" cy="322263"/>
          </a:xfrm>
          <a:prstGeom prst="line">
            <a:avLst/>
          </a:prstGeom>
          <a:noFill/>
          <a:ln w="38100">
            <a:solidFill>
              <a:schemeClr val="tx1"/>
            </a:solidFill>
            <a:round/>
            <a:headEnd/>
            <a:tailEnd type="triangle" w="med" len="med"/>
          </a:ln>
          <a:effectLst/>
        </p:spPr>
        <p:txBody>
          <a:bodyPr wrap="none" anchor="ctr"/>
          <a:lstStyle/>
          <a:p>
            <a:pPr algn="ctr">
              <a:buFontTx/>
              <a:buNone/>
              <a:defRPr/>
            </a:pPr>
            <a:endParaRPr lang="zh-CN" altLang="en-US" b="1">
              <a:effectLst>
                <a:outerShdw blurRad="38100" dist="38100" dir="2700000" algn="tl">
                  <a:srgbClr val="000000">
                    <a:alpha val="43137"/>
                  </a:srgbClr>
                </a:outerShdw>
              </a:effectLst>
              <a:latin typeface="Arial" charset="0"/>
            </a:endParaRPr>
          </a:p>
        </p:txBody>
      </p:sp>
      <p:sp>
        <p:nvSpPr>
          <p:cNvPr id="5" name="Rectangle 10"/>
          <p:cNvSpPr>
            <a:spLocks noChangeArrowheads="1"/>
          </p:cNvSpPr>
          <p:nvPr/>
        </p:nvSpPr>
        <p:spPr bwMode="auto">
          <a:xfrm>
            <a:off x="7624763" y="5086350"/>
            <a:ext cx="1223962" cy="387350"/>
          </a:xfrm>
          <a:prstGeom prst="rect">
            <a:avLst/>
          </a:prstGeom>
          <a:noFill/>
          <a:ln w="9525">
            <a:solidFill>
              <a:schemeClr val="tx1"/>
            </a:solidFill>
            <a:miter lim="800000"/>
            <a:headEnd/>
            <a:tailEnd/>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en-US" altLang="zh-CN" b="1">
                <a:effectLst>
                  <a:outerShdw blurRad="38100" dist="38100" dir="2700000" algn="tl">
                    <a:srgbClr val="000000"/>
                  </a:outerShdw>
                </a:effectLst>
                <a:latin typeface="Times New Roman" panose="02020603050405020304" pitchFamily="18" charset="0"/>
              </a:rPr>
              <a:t>P(E)</a:t>
            </a:r>
          </a:p>
        </p:txBody>
      </p:sp>
      <p:sp>
        <p:nvSpPr>
          <p:cNvPr id="6" name="Line 11"/>
          <p:cNvSpPr>
            <a:spLocks noChangeShapeType="1"/>
          </p:cNvSpPr>
          <p:nvPr/>
        </p:nvSpPr>
        <p:spPr bwMode="auto">
          <a:xfrm>
            <a:off x="8226425" y="4787901"/>
            <a:ext cx="0" cy="322263"/>
          </a:xfrm>
          <a:prstGeom prst="line">
            <a:avLst/>
          </a:prstGeom>
          <a:noFill/>
          <a:ln w="38100">
            <a:solidFill>
              <a:schemeClr val="tx1"/>
            </a:solidFill>
            <a:round/>
            <a:headEnd/>
            <a:tailEnd type="triangle" w="med" len="med"/>
          </a:ln>
          <a:effectLst/>
        </p:spPr>
        <p:txBody>
          <a:bodyPr wrap="none" anchor="ctr"/>
          <a:lstStyle/>
          <a:p>
            <a:pPr algn="ctr">
              <a:buFontTx/>
              <a:buNone/>
              <a:defRPr/>
            </a:pPr>
            <a:endParaRPr lang="zh-CN" altLang="en-US" b="1">
              <a:effectLst>
                <a:outerShdw blurRad="38100" dist="38100" dir="2700000" algn="tl">
                  <a:srgbClr val="000000">
                    <a:alpha val="43137"/>
                  </a:srgbClr>
                </a:outerShdw>
              </a:effectLst>
              <a:latin typeface="Arial" charset="0"/>
            </a:endParaRPr>
          </a:p>
        </p:txBody>
      </p:sp>
      <p:sp>
        <p:nvSpPr>
          <p:cNvPr id="529432" name="Text Box 24"/>
          <p:cNvSpPr txBox="1">
            <a:spLocks noChangeArrowheads="1"/>
          </p:cNvSpPr>
          <p:nvPr/>
        </p:nvSpPr>
        <p:spPr bwMode="auto">
          <a:xfrm>
            <a:off x="6048375" y="5524501"/>
            <a:ext cx="71755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50000"/>
              </a:lnSpc>
            </a:pPr>
            <a:r>
              <a:rPr lang="en-US" altLang="zh-CN" sz="2400" b="1">
                <a:latin typeface="Times New Roman" panose="02020603050405020304" pitchFamily="18" charset="0"/>
              </a:rPr>
              <a:t>.</a:t>
            </a:r>
          </a:p>
          <a:p>
            <a:pPr>
              <a:lnSpc>
                <a:spcPct val="50000"/>
              </a:lnSpc>
            </a:pPr>
            <a:r>
              <a:rPr lang="en-US" altLang="zh-CN" sz="2400" b="1">
                <a:latin typeface="Times New Roman" panose="02020603050405020304" pitchFamily="18" charset="0"/>
              </a:rPr>
              <a:t>.</a:t>
            </a:r>
          </a:p>
          <a:p>
            <a:pPr>
              <a:lnSpc>
                <a:spcPct val="50000"/>
              </a:lnSpc>
            </a:pPr>
            <a:r>
              <a:rPr lang="en-US" altLang="zh-CN" sz="2400" b="1">
                <a:latin typeface="Times New Roman" panose="02020603050405020304" pitchFamily="18" charset="0"/>
              </a:rPr>
              <a:t>.</a:t>
            </a:r>
          </a:p>
        </p:txBody>
      </p:sp>
      <p:sp>
        <p:nvSpPr>
          <p:cNvPr id="529433" name="Text Box 25"/>
          <p:cNvSpPr txBox="1">
            <a:spLocks noChangeArrowheads="1"/>
          </p:cNvSpPr>
          <p:nvPr/>
        </p:nvSpPr>
        <p:spPr bwMode="auto">
          <a:xfrm>
            <a:off x="8118475" y="5499101"/>
            <a:ext cx="71755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50000"/>
              </a:lnSpc>
            </a:pPr>
            <a:r>
              <a:rPr lang="en-US" altLang="zh-CN" sz="2400" b="1">
                <a:latin typeface="Times New Roman" panose="02020603050405020304" pitchFamily="18" charset="0"/>
              </a:rPr>
              <a:t>.</a:t>
            </a:r>
          </a:p>
          <a:p>
            <a:pPr>
              <a:lnSpc>
                <a:spcPct val="50000"/>
              </a:lnSpc>
            </a:pPr>
            <a:r>
              <a:rPr lang="en-US" altLang="zh-CN" sz="2400" b="1">
                <a:latin typeface="Times New Roman" panose="02020603050405020304" pitchFamily="18" charset="0"/>
              </a:rPr>
              <a:t>.</a:t>
            </a:r>
          </a:p>
          <a:p>
            <a:pPr>
              <a:lnSpc>
                <a:spcPct val="50000"/>
              </a:lnSpc>
            </a:pPr>
            <a:r>
              <a:rPr lang="en-US" altLang="zh-CN" sz="2400" b="1">
                <a:latin typeface="Times New Roman" panose="02020603050405020304" pitchFamily="18" charset="0"/>
              </a:rPr>
              <a:t>.</a:t>
            </a:r>
          </a:p>
        </p:txBody>
      </p:sp>
      <p:sp>
        <p:nvSpPr>
          <p:cNvPr id="529434" name="Text Box 26"/>
          <p:cNvSpPr txBox="1">
            <a:spLocks noChangeArrowheads="1"/>
          </p:cNvSpPr>
          <p:nvPr/>
        </p:nvSpPr>
        <p:spPr bwMode="auto">
          <a:xfrm>
            <a:off x="8699500" y="2374901"/>
            <a:ext cx="1765300" cy="161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zh-CN" altLang="en-US" sz="2000" b="1">
                <a:latin typeface="黑体" panose="02010609060101010101" pitchFamily="49" charset="-122"/>
                <a:ea typeface="黑体" panose="02010609060101010101" pitchFamily="49" charset="-122"/>
              </a:rPr>
              <a:t>如果此时编译器扫描到的符号不是</a:t>
            </a:r>
            <a:r>
              <a:rPr lang="en-US" altLang="zh-CN" sz="2000" b="1">
                <a:latin typeface="黑体" panose="02010609060101010101" pitchFamily="49" charset="-122"/>
                <a:ea typeface="黑体" panose="02010609060101010101" pitchFamily="49" charset="-122"/>
              </a:rPr>
              <a:t>a</a:t>
            </a:r>
            <a:r>
              <a:rPr lang="zh-CN" altLang="en-US" sz="2000" b="1">
                <a:latin typeface="黑体" panose="02010609060101010101" pitchFamily="49" charset="-122"/>
                <a:ea typeface="黑体" panose="02010609060101010101" pitchFamily="49" charset="-122"/>
              </a:rPr>
              <a:t>，就会一直陷入</a:t>
            </a:r>
            <a:r>
              <a:rPr lang="en-US" altLang="zh-CN" sz="2000" b="1">
                <a:latin typeface="黑体" panose="02010609060101010101" pitchFamily="49" charset="-122"/>
                <a:ea typeface="黑体" panose="02010609060101010101" pitchFamily="49" charset="-122"/>
              </a:rPr>
              <a:t>P(B)</a:t>
            </a:r>
            <a:r>
              <a:rPr lang="zh-CN" altLang="en-US" sz="2000" b="1">
                <a:latin typeface="黑体" panose="02010609060101010101" pitchFamily="49" charset="-122"/>
                <a:ea typeface="黑体" panose="02010609060101010101" pitchFamily="49" charset="-122"/>
              </a:rPr>
              <a:t>中</a:t>
            </a:r>
          </a:p>
        </p:txBody>
      </p:sp>
    </p:spTree>
    <p:extLst>
      <p:ext uri="{BB962C8B-B14F-4D97-AF65-F5344CB8AC3E}">
        <p14:creationId xmlns:p14="http://schemas.microsoft.com/office/powerpoint/2010/main" val="184909637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29417"/>
                                        </p:tgtEl>
                                        <p:attrNameLst>
                                          <p:attrName>style.visibility</p:attrName>
                                        </p:attrNameLst>
                                      </p:cBhvr>
                                      <p:to>
                                        <p:strVal val="visible"/>
                                      </p:to>
                                    </p:set>
                                    <p:animEffect transition="in" filter="blinds(horizontal)">
                                      <p:cBhvr>
                                        <p:cTn id="7" dur="500"/>
                                        <p:tgtEl>
                                          <p:spTgt spid="52941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47460"/>
                                        </p:tgtEl>
                                        <p:attrNameLst>
                                          <p:attrName>style.visibility</p:attrName>
                                        </p:attrNameLst>
                                      </p:cBhvr>
                                      <p:to>
                                        <p:strVal val="visible"/>
                                      </p:to>
                                    </p:set>
                                    <p:animEffect transition="in" filter="blinds(horizontal)">
                                      <p:cBhvr>
                                        <p:cTn id="10" dur="500"/>
                                        <p:tgtEl>
                                          <p:spTgt spid="147460"/>
                                        </p:tgtEl>
                                      </p:cBhvr>
                                    </p:animEffect>
                                  </p:childTnLst>
                                </p:cTn>
                              </p:par>
                              <p:par>
                                <p:cTn id="11" presetID="3" presetClass="entr" presetSubtype="10" fill="hold" nodeType="withEffect">
                                  <p:stCondLst>
                                    <p:cond delay="0"/>
                                  </p:stCondLst>
                                  <p:childTnLst>
                                    <p:set>
                                      <p:cBhvr>
                                        <p:cTn id="12" dur="1" fill="hold">
                                          <p:stCondLst>
                                            <p:cond delay="0"/>
                                          </p:stCondLst>
                                        </p:cTn>
                                        <p:tgtEl>
                                          <p:spTgt spid="147461"/>
                                        </p:tgtEl>
                                        <p:attrNameLst>
                                          <p:attrName>style.visibility</p:attrName>
                                        </p:attrNameLst>
                                      </p:cBhvr>
                                      <p:to>
                                        <p:strVal val="visible"/>
                                      </p:to>
                                    </p:set>
                                    <p:animEffect transition="in" filter="blinds(horizontal)">
                                      <p:cBhvr>
                                        <p:cTn id="13" dur="500"/>
                                        <p:tgtEl>
                                          <p:spTgt spid="147461"/>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147462"/>
                                        </p:tgtEl>
                                        <p:attrNameLst>
                                          <p:attrName>style.visibility</p:attrName>
                                        </p:attrNameLst>
                                      </p:cBhvr>
                                      <p:to>
                                        <p:strVal val="visible"/>
                                      </p:to>
                                    </p:set>
                                    <p:animEffect transition="in" filter="blinds(horizontal)">
                                      <p:cBhvr>
                                        <p:cTn id="16" dur="500"/>
                                        <p:tgtEl>
                                          <p:spTgt spid="147462"/>
                                        </p:tgtEl>
                                      </p:cBhvr>
                                    </p:animEffect>
                                  </p:childTnLst>
                                </p:cTn>
                              </p:par>
                              <p:par>
                                <p:cTn id="17" presetID="3" presetClass="entr" presetSubtype="10" fill="hold" nodeType="withEffect">
                                  <p:stCondLst>
                                    <p:cond delay="0"/>
                                  </p:stCondLst>
                                  <p:childTnLst>
                                    <p:set>
                                      <p:cBhvr>
                                        <p:cTn id="18" dur="1" fill="hold">
                                          <p:stCondLst>
                                            <p:cond delay="0"/>
                                          </p:stCondLst>
                                        </p:cTn>
                                        <p:tgtEl>
                                          <p:spTgt spid="147465"/>
                                        </p:tgtEl>
                                        <p:attrNameLst>
                                          <p:attrName>style.visibility</p:attrName>
                                        </p:attrNameLst>
                                      </p:cBhvr>
                                      <p:to>
                                        <p:strVal val="visible"/>
                                      </p:to>
                                    </p:set>
                                    <p:animEffect transition="in" filter="blinds(horizontal)">
                                      <p:cBhvr>
                                        <p:cTn id="19" dur="500"/>
                                        <p:tgtEl>
                                          <p:spTgt spid="147465"/>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147466"/>
                                        </p:tgtEl>
                                        <p:attrNameLst>
                                          <p:attrName>style.visibility</p:attrName>
                                        </p:attrNameLst>
                                      </p:cBhvr>
                                      <p:to>
                                        <p:strVal val="visible"/>
                                      </p:to>
                                    </p:set>
                                    <p:animEffect transition="in" filter="blinds(horizontal)">
                                      <p:cBhvr>
                                        <p:cTn id="22" dur="500"/>
                                        <p:tgtEl>
                                          <p:spTgt spid="147466"/>
                                        </p:tgtEl>
                                      </p:cBhvr>
                                    </p:animEffect>
                                  </p:childTnLst>
                                </p:cTn>
                              </p:par>
                              <p:par>
                                <p:cTn id="23" presetID="3" presetClass="entr" presetSubtype="10" fill="hold" nodeType="withEffect">
                                  <p:stCondLst>
                                    <p:cond delay="0"/>
                                  </p:stCondLst>
                                  <p:childTnLst>
                                    <p:set>
                                      <p:cBhvr>
                                        <p:cTn id="24" dur="1" fill="hold">
                                          <p:stCondLst>
                                            <p:cond delay="0"/>
                                          </p:stCondLst>
                                        </p:cTn>
                                        <p:tgtEl>
                                          <p:spTgt spid="147471"/>
                                        </p:tgtEl>
                                        <p:attrNameLst>
                                          <p:attrName>style.visibility</p:attrName>
                                        </p:attrNameLst>
                                      </p:cBhvr>
                                      <p:to>
                                        <p:strVal val="visible"/>
                                      </p:to>
                                    </p:set>
                                    <p:animEffect transition="in" filter="blinds(horizontal)">
                                      <p:cBhvr>
                                        <p:cTn id="25" dur="500"/>
                                        <p:tgtEl>
                                          <p:spTgt spid="147471"/>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147482"/>
                                        </p:tgtEl>
                                        <p:attrNameLst>
                                          <p:attrName>style.visibility</p:attrName>
                                        </p:attrNameLst>
                                      </p:cBhvr>
                                      <p:to>
                                        <p:strVal val="visible"/>
                                      </p:to>
                                    </p:set>
                                    <p:animEffect transition="in" filter="blinds(horizontal)">
                                      <p:cBhvr>
                                        <p:cTn id="28" dur="500"/>
                                        <p:tgtEl>
                                          <p:spTgt spid="147482"/>
                                        </p:tgtEl>
                                      </p:cBhvr>
                                    </p:animEffect>
                                  </p:childTnLst>
                                </p:cTn>
                              </p:par>
                              <p:par>
                                <p:cTn id="29" presetID="3" presetClass="entr" presetSubtype="10" fill="hold" grpId="0" nodeType="withEffect">
                                  <p:stCondLst>
                                    <p:cond delay="0"/>
                                  </p:stCondLst>
                                  <p:childTnLst>
                                    <p:set>
                                      <p:cBhvr>
                                        <p:cTn id="30" dur="1" fill="hold">
                                          <p:stCondLst>
                                            <p:cond delay="0"/>
                                          </p:stCondLst>
                                        </p:cTn>
                                        <p:tgtEl>
                                          <p:spTgt spid="147483"/>
                                        </p:tgtEl>
                                        <p:attrNameLst>
                                          <p:attrName>style.visibility</p:attrName>
                                        </p:attrNameLst>
                                      </p:cBhvr>
                                      <p:to>
                                        <p:strVal val="visible"/>
                                      </p:to>
                                    </p:set>
                                    <p:animEffect transition="in" filter="blinds(horizontal)">
                                      <p:cBhvr>
                                        <p:cTn id="31" dur="500"/>
                                        <p:tgtEl>
                                          <p:spTgt spid="147483"/>
                                        </p:tgtEl>
                                      </p:cBhvr>
                                    </p:animEffect>
                                  </p:childTnLst>
                                </p:cTn>
                              </p:par>
                              <p:par>
                                <p:cTn id="32" presetID="3" presetClass="entr" presetSubtype="10" fill="hold" grpId="0" nodeType="withEffect">
                                  <p:stCondLst>
                                    <p:cond delay="0"/>
                                  </p:stCondLst>
                                  <p:childTnLst>
                                    <p:set>
                                      <p:cBhvr>
                                        <p:cTn id="33" dur="1" fill="hold">
                                          <p:stCondLst>
                                            <p:cond delay="0"/>
                                          </p:stCondLst>
                                        </p:cTn>
                                        <p:tgtEl>
                                          <p:spTgt spid="3"/>
                                        </p:tgtEl>
                                        <p:attrNameLst>
                                          <p:attrName>style.visibility</p:attrName>
                                        </p:attrNameLst>
                                      </p:cBhvr>
                                      <p:to>
                                        <p:strVal val="visible"/>
                                      </p:to>
                                    </p:set>
                                    <p:animEffect transition="in" filter="blinds(horizontal)">
                                      <p:cBhvr>
                                        <p:cTn id="34" dur="500"/>
                                        <p:tgtEl>
                                          <p:spTgt spid="3"/>
                                        </p:tgtEl>
                                      </p:cBhvr>
                                    </p:animEffect>
                                  </p:childTnLst>
                                </p:cTn>
                              </p:par>
                              <p:par>
                                <p:cTn id="35" presetID="3" presetClass="entr" presetSubtype="10" fill="hold" grpId="0" nodeType="withEffect">
                                  <p:stCondLst>
                                    <p:cond delay="0"/>
                                  </p:stCondLst>
                                  <p:childTnLst>
                                    <p:set>
                                      <p:cBhvr>
                                        <p:cTn id="36" dur="1" fill="hold">
                                          <p:stCondLst>
                                            <p:cond delay="0"/>
                                          </p:stCondLst>
                                        </p:cTn>
                                        <p:tgtEl>
                                          <p:spTgt spid="529427"/>
                                        </p:tgtEl>
                                        <p:attrNameLst>
                                          <p:attrName>style.visibility</p:attrName>
                                        </p:attrNameLst>
                                      </p:cBhvr>
                                      <p:to>
                                        <p:strVal val="visible"/>
                                      </p:to>
                                    </p:set>
                                    <p:animEffect transition="in" filter="blinds(horizontal)">
                                      <p:cBhvr>
                                        <p:cTn id="37" dur="500"/>
                                        <p:tgtEl>
                                          <p:spTgt spid="529427"/>
                                        </p:tgtEl>
                                      </p:cBhvr>
                                    </p:animEffect>
                                  </p:childTnLst>
                                </p:cTn>
                              </p:par>
                              <p:par>
                                <p:cTn id="38" presetID="3" presetClass="entr" presetSubtype="10" fill="hold" grpId="0" nodeType="with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blinds(horizontal)">
                                      <p:cBhvr>
                                        <p:cTn id="40" dur="500"/>
                                        <p:tgtEl>
                                          <p:spTgt spid="4"/>
                                        </p:tgtEl>
                                      </p:cBhvr>
                                    </p:animEffect>
                                  </p:childTnLst>
                                </p:cTn>
                              </p:par>
                              <p:par>
                                <p:cTn id="41" presetID="3" presetClass="entr" presetSubtype="10" fill="hold" nodeType="withEffect">
                                  <p:stCondLst>
                                    <p:cond delay="0"/>
                                  </p:stCondLst>
                                  <p:childTnLst>
                                    <p:set>
                                      <p:cBhvr>
                                        <p:cTn id="42" dur="1" fill="hold">
                                          <p:stCondLst>
                                            <p:cond delay="0"/>
                                          </p:stCondLst>
                                        </p:cTn>
                                        <p:tgtEl>
                                          <p:spTgt spid="147467"/>
                                        </p:tgtEl>
                                        <p:attrNameLst>
                                          <p:attrName>style.visibility</p:attrName>
                                        </p:attrNameLst>
                                      </p:cBhvr>
                                      <p:to>
                                        <p:strVal val="visible"/>
                                      </p:to>
                                    </p:set>
                                    <p:animEffect transition="in" filter="blinds(horizontal)">
                                      <p:cBhvr>
                                        <p:cTn id="43" dur="500"/>
                                        <p:tgtEl>
                                          <p:spTgt spid="147467"/>
                                        </p:tgtEl>
                                      </p:cBhvr>
                                    </p:animEffect>
                                  </p:childTnLst>
                                </p:cTn>
                              </p:par>
                              <p:par>
                                <p:cTn id="44" presetID="3" presetClass="entr" presetSubtype="10" fill="hold" grpId="0" nodeType="withEffect">
                                  <p:stCondLst>
                                    <p:cond delay="0"/>
                                  </p:stCondLst>
                                  <p:childTnLst>
                                    <p:set>
                                      <p:cBhvr>
                                        <p:cTn id="45" dur="1" fill="hold">
                                          <p:stCondLst>
                                            <p:cond delay="0"/>
                                          </p:stCondLst>
                                        </p:cTn>
                                        <p:tgtEl>
                                          <p:spTgt spid="5"/>
                                        </p:tgtEl>
                                        <p:attrNameLst>
                                          <p:attrName>style.visibility</p:attrName>
                                        </p:attrNameLst>
                                      </p:cBhvr>
                                      <p:to>
                                        <p:strVal val="visible"/>
                                      </p:to>
                                    </p:set>
                                    <p:animEffect transition="in" filter="blinds(horizontal)">
                                      <p:cBhvr>
                                        <p:cTn id="46" dur="500"/>
                                        <p:tgtEl>
                                          <p:spTgt spid="5"/>
                                        </p:tgtEl>
                                      </p:cBhvr>
                                    </p:animEffect>
                                  </p:childTnLst>
                                </p:cTn>
                              </p:par>
                              <p:par>
                                <p:cTn id="47" presetID="3" presetClass="entr" presetSubtype="10" fill="hold" nodeType="withEffect">
                                  <p:stCondLst>
                                    <p:cond delay="0"/>
                                  </p:stCondLst>
                                  <p:childTnLst>
                                    <p:set>
                                      <p:cBhvr>
                                        <p:cTn id="48" dur="1" fill="hold">
                                          <p:stCondLst>
                                            <p:cond delay="0"/>
                                          </p:stCondLst>
                                        </p:cTn>
                                        <p:tgtEl>
                                          <p:spTgt spid="6"/>
                                        </p:tgtEl>
                                        <p:attrNameLst>
                                          <p:attrName>style.visibility</p:attrName>
                                        </p:attrNameLst>
                                      </p:cBhvr>
                                      <p:to>
                                        <p:strVal val="visible"/>
                                      </p:to>
                                    </p:set>
                                    <p:animEffect transition="in" filter="blinds(horizontal)">
                                      <p:cBhvr>
                                        <p:cTn id="49" dur="500"/>
                                        <p:tgtEl>
                                          <p:spTgt spid="6"/>
                                        </p:tgtEl>
                                      </p:cBhvr>
                                    </p:animEffect>
                                  </p:childTnLst>
                                </p:cTn>
                              </p:par>
                              <p:par>
                                <p:cTn id="50" presetID="3" presetClass="entr" presetSubtype="10" fill="hold" grpId="0" nodeType="withEffect">
                                  <p:stCondLst>
                                    <p:cond delay="0"/>
                                  </p:stCondLst>
                                  <p:childTnLst>
                                    <p:set>
                                      <p:cBhvr>
                                        <p:cTn id="51" dur="1" fill="hold">
                                          <p:stCondLst>
                                            <p:cond delay="0"/>
                                          </p:stCondLst>
                                        </p:cTn>
                                        <p:tgtEl>
                                          <p:spTgt spid="529432"/>
                                        </p:tgtEl>
                                        <p:attrNameLst>
                                          <p:attrName>style.visibility</p:attrName>
                                        </p:attrNameLst>
                                      </p:cBhvr>
                                      <p:to>
                                        <p:strVal val="visible"/>
                                      </p:to>
                                    </p:set>
                                    <p:animEffect transition="in" filter="blinds(horizontal)">
                                      <p:cBhvr>
                                        <p:cTn id="52" dur="500"/>
                                        <p:tgtEl>
                                          <p:spTgt spid="529432"/>
                                        </p:tgtEl>
                                      </p:cBhvr>
                                    </p:animEffect>
                                  </p:childTnLst>
                                </p:cTn>
                              </p:par>
                              <p:par>
                                <p:cTn id="53" presetID="3" presetClass="entr" presetSubtype="10" fill="hold" grpId="0" nodeType="withEffect">
                                  <p:stCondLst>
                                    <p:cond delay="0"/>
                                  </p:stCondLst>
                                  <p:childTnLst>
                                    <p:set>
                                      <p:cBhvr>
                                        <p:cTn id="54" dur="1" fill="hold">
                                          <p:stCondLst>
                                            <p:cond delay="0"/>
                                          </p:stCondLst>
                                        </p:cTn>
                                        <p:tgtEl>
                                          <p:spTgt spid="529433"/>
                                        </p:tgtEl>
                                        <p:attrNameLst>
                                          <p:attrName>style.visibility</p:attrName>
                                        </p:attrNameLst>
                                      </p:cBhvr>
                                      <p:to>
                                        <p:strVal val="visible"/>
                                      </p:to>
                                    </p:set>
                                    <p:animEffect transition="in" filter="blinds(horizontal)">
                                      <p:cBhvr>
                                        <p:cTn id="55" dur="500"/>
                                        <p:tgtEl>
                                          <p:spTgt spid="529433"/>
                                        </p:tgtEl>
                                      </p:cBhvr>
                                    </p:animEffect>
                                  </p:childTnLst>
                                </p:cTn>
                              </p:par>
                            </p:childTnLst>
                          </p:cTn>
                        </p:par>
                      </p:childTnLst>
                    </p:cTn>
                  </p:par>
                  <p:par>
                    <p:cTn id="56" fill="hold" nodeType="clickPar">
                      <p:stCondLst>
                        <p:cond delay="indefinite"/>
                      </p:stCondLst>
                      <p:childTnLst>
                        <p:par>
                          <p:cTn id="57" fill="hold" nodeType="withGroup">
                            <p:stCondLst>
                              <p:cond delay="0"/>
                            </p:stCondLst>
                            <p:childTnLst>
                              <p:par>
                                <p:cTn id="58" presetID="3" presetClass="entr" presetSubtype="10" fill="hold" grpId="0" nodeType="clickEffect">
                                  <p:stCondLst>
                                    <p:cond delay="0"/>
                                  </p:stCondLst>
                                  <p:childTnLst>
                                    <p:set>
                                      <p:cBhvr>
                                        <p:cTn id="59" dur="1" fill="hold">
                                          <p:stCondLst>
                                            <p:cond delay="0"/>
                                          </p:stCondLst>
                                        </p:cTn>
                                        <p:tgtEl>
                                          <p:spTgt spid="529434"/>
                                        </p:tgtEl>
                                        <p:attrNameLst>
                                          <p:attrName>style.visibility</p:attrName>
                                        </p:attrNameLst>
                                      </p:cBhvr>
                                      <p:to>
                                        <p:strVal val="visible"/>
                                      </p:to>
                                    </p:set>
                                    <p:animEffect transition="in" filter="blinds(horizontal)">
                                      <p:cBhvr>
                                        <p:cTn id="60" dur="500"/>
                                        <p:tgtEl>
                                          <p:spTgt spid="5294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9417" grpId="0" animBg="1"/>
      <p:bldP spid="147460" grpId="0" animBg="1"/>
      <p:bldP spid="147462" grpId="0"/>
      <p:bldP spid="147466" grpId="0" animBg="1"/>
      <p:bldP spid="147482" grpId="0"/>
      <p:bldP spid="147483" grpId="0"/>
      <p:bldP spid="3" grpId="0" animBg="1"/>
      <p:bldP spid="529427" grpId="0"/>
      <p:bldP spid="4" grpId="0" animBg="1"/>
      <p:bldP spid="5" grpId="0" animBg="1"/>
      <p:bldP spid="529432" grpId="0"/>
      <p:bldP spid="529433" grpId="0"/>
      <p:bldP spid="529434"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Grp="1" noChangeArrowheads="1"/>
          </p:cNvSpPr>
          <p:nvPr>
            <p:ph type="title"/>
          </p:nvPr>
        </p:nvSpPr>
        <p:spPr>
          <a:xfrm>
            <a:off x="1981201" y="277813"/>
            <a:ext cx="3827463" cy="703262"/>
          </a:xfrm>
        </p:spPr>
        <p:txBody>
          <a:bodyPr/>
          <a:lstStyle/>
          <a:p>
            <a:pPr eaLnBrk="1" hangingPunct="1"/>
            <a:r>
              <a:rPr lang="zh-CN" altLang="en-US" sz="3200">
                <a:solidFill>
                  <a:srgbClr val="FF3399"/>
                </a:solidFill>
              </a:rPr>
              <a:t>再举一个例子</a:t>
            </a:r>
          </a:p>
        </p:txBody>
      </p:sp>
      <p:sp>
        <p:nvSpPr>
          <p:cNvPr id="90115" name="Rectangle 3"/>
          <p:cNvSpPr>
            <a:spLocks noGrp="1" noChangeArrowheads="1"/>
          </p:cNvSpPr>
          <p:nvPr>
            <p:ph idx="1"/>
          </p:nvPr>
        </p:nvSpPr>
        <p:spPr>
          <a:xfrm>
            <a:off x="3575051" y="1773239"/>
            <a:ext cx="5915025" cy="3887787"/>
          </a:xfrm>
        </p:spPr>
        <p:txBody>
          <a:bodyPr/>
          <a:lstStyle/>
          <a:p>
            <a:pPr marL="0" indent="0">
              <a:buNone/>
            </a:pPr>
            <a:r>
              <a:rPr lang="en-US" altLang="zh-CN" sz="2400" b="1" dirty="0">
                <a:solidFill>
                  <a:srgbClr val="011893"/>
                </a:solidFill>
                <a:latin typeface="Times New Roman" panose="02020603050405020304" pitchFamily="18" charset="0"/>
                <a:cs typeface="Times New Roman" panose="02020603050405020304" pitchFamily="18" charset="0"/>
              </a:rPr>
              <a:t>G[E]=({+,-,(,), ε}, {E,F,T,E’,T’}, E, P)</a:t>
            </a:r>
          </a:p>
          <a:p>
            <a:pPr marL="0" indent="0">
              <a:buNone/>
            </a:pPr>
            <a:endParaRPr lang="en-US" altLang="zh-CN" sz="2400" b="1" dirty="0">
              <a:solidFill>
                <a:srgbClr val="011893"/>
              </a:solidFill>
              <a:latin typeface="Times New Roman" panose="02020603050405020304" pitchFamily="18" charset="0"/>
              <a:cs typeface="Times New Roman" panose="02020603050405020304" pitchFamily="18" charset="0"/>
            </a:endParaRPr>
          </a:p>
          <a:p>
            <a:pPr marL="0" indent="0">
              <a:buNone/>
            </a:pPr>
            <a:r>
              <a:rPr lang="en-US" altLang="zh-CN" sz="2400" b="1" dirty="0">
                <a:solidFill>
                  <a:srgbClr val="011893"/>
                </a:solidFill>
                <a:latin typeface="Times New Roman" panose="02020603050405020304" pitchFamily="18" charset="0"/>
                <a:cs typeface="Times New Roman" panose="02020603050405020304" pitchFamily="18" charset="0"/>
              </a:rPr>
              <a:t>P: </a:t>
            </a:r>
          </a:p>
          <a:p>
            <a:pPr marL="0" indent="0">
              <a:buNone/>
            </a:pPr>
            <a:r>
              <a:rPr lang="en-US" altLang="zh-CN" sz="2400" b="1" dirty="0">
                <a:solidFill>
                  <a:srgbClr val="011893"/>
                </a:solidFill>
                <a:latin typeface="Times New Roman" panose="02020603050405020304" pitchFamily="18" charset="0"/>
                <a:cs typeface="Times New Roman" panose="02020603050405020304" pitchFamily="18" charset="0"/>
              </a:rPr>
              <a:t>    E::=TE’</a:t>
            </a:r>
          </a:p>
          <a:p>
            <a:pPr marL="0" indent="0">
              <a:buNone/>
            </a:pPr>
            <a:r>
              <a:rPr lang="en-US" altLang="zh-CN" sz="2400" b="1" dirty="0">
                <a:solidFill>
                  <a:srgbClr val="011893"/>
                </a:solidFill>
                <a:latin typeface="Times New Roman" panose="02020603050405020304" pitchFamily="18" charset="0"/>
                <a:cs typeface="Times New Roman" panose="02020603050405020304" pitchFamily="18" charset="0"/>
              </a:rPr>
              <a:t>    E’::=+</a:t>
            </a:r>
            <a:r>
              <a:rPr lang="en-US" altLang="zh-CN" sz="2400" b="1" dirty="0" err="1">
                <a:solidFill>
                  <a:srgbClr val="011893"/>
                </a:solidFill>
                <a:latin typeface="Times New Roman" panose="02020603050405020304" pitchFamily="18" charset="0"/>
                <a:cs typeface="Times New Roman" panose="02020603050405020304" pitchFamily="18" charset="0"/>
              </a:rPr>
              <a:t>TE’|ε</a:t>
            </a:r>
            <a:endParaRPr lang="en-US" altLang="zh-CN" sz="2400" b="1" dirty="0">
              <a:solidFill>
                <a:srgbClr val="011893"/>
              </a:solidFill>
              <a:latin typeface="Times New Roman" panose="02020603050405020304" pitchFamily="18" charset="0"/>
              <a:cs typeface="Times New Roman" panose="02020603050405020304" pitchFamily="18" charset="0"/>
            </a:endParaRPr>
          </a:p>
          <a:p>
            <a:pPr marL="0" indent="0">
              <a:buNone/>
            </a:pPr>
            <a:r>
              <a:rPr lang="en-US" altLang="zh-CN" sz="2400" b="1" dirty="0">
                <a:solidFill>
                  <a:srgbClr val="011893"/>
                </a:solidFill>
                <a:latin typeface="Times New Roman" panose="02020603050405020304" pitchFamily="18" charset="0"/>
                <a:cs typeface="Times New Roman" panose="02020603050405020304" pitchFamily="18" charset="0"/>
              </a:rPr>
              <a:t>    T::=FT’</a:t>
            </a:r>
          </a:p>
          <a:p>
            <a:pPr marL="0" indent="0">
              <a:buNone/>
            </a:pPr>
            <a:r>
              <a:rPr lang="en-US" altLang="zh-CN" sz="2400" b="1" dirty="0">
                <a:solidFill>
                  <a:srgbClr val="011893"/>
                </a:solidFill>
                <a:latin typeface="Times New Roman" panose="02020603050405020304" pitchFamily="18" charset="0"/>
                <a:cs typeface="Times New Roman" panose="02020603050405020304" pitchFamily="18" charset="0"/>
              </a:rPr>
              <a:t>    T’::=*</a:t>
            </a:r>
            <a:r>
              <a:rPr lang="en-US" altLang="zh-CN" sz="2400" b="1" dirty="0" err="1">
                <a:solidFill>
                  <a:srgbClr val="011893"/>
                </a:solidFill>
                <a:latin typeface="Times New Roman" panose="02020603050405020304" pitchFamily="18" charset="0"/>
                <a:cs typeface="Times New Roman" panose="02020603050405020304" pitchFamily="18" charset="0"/>
              </a:rPr>
              <a:t>FT’|ε</a:t>
            </a:r>
            <a:endParaRPr lang="en-US" altLang="zh-CN" sz="2400" b="1" dirty="0">
              <a:solidFill>
                <a:srgbClr val="011893"/>
              </a:solidFill>
              <a:latin typeface="Times New Roman" panose="02020603050405020304" pitchFamily="18" charset="0"/>
              <a:cs typeface="Times New Roman" panose="02020603050405020304" pitchFamily="18" charset="0"/>
            </a:endParaRPr>
          </a:p>
          <a:p>
            <a:pPr marL="0" indent="0">
              <a:buNone/>
            </a:pPr>
            <a:r>
              <a:rPr lang="en-US" altLang="zh-CN" sz="2400" b="1" dirty="0">
                <a:solidFill>
                  <a:srgbClr val="011893"/>
                </a:solidFill>
                <a:latin typeface="Times New Roman" panose="02020603050405020304" pitchFamily="18" charset="0"/>
                <a:cs typeface="Times New Roman" panose="02020603050405020304" pitchFamily="18" charset="0"/>
              </a:rPr>
              <a:t>    F::=(E)|i</a:t>
            </a:r>
          </a:p>
        </p:txBody>
      </p:sp>
      <p:sp>
        <p:nvSpPr>
          <p:cNvPr id="6" name="灯片编号占位符 5"/>
          <p:cNvSpPr>
            <a:spLocks noGrp="1"/>
          </p:cNvSpPr>
          <p:nvPr>
            <p:ph type="sldNum" sz="quarter" idx="12"/>
          </p:nvPr>
        </p:nvSpPr>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5439E719-B412-4BA6-8062-E1B63EBC0C16}" type="slidenum">
              <a:rPr lang="en-US" altLang="zh-CN"/>
              <a:pPr eaLnBrk="1" hangingPunct="1"/>
              <a:t>43</a:t>
            </a:fld>
            <a:endParaRPr lang="en-US" altLang="zh-CN"/>
          </a:p>
        </p:txBody>
      </p:sp>
    </p:spTree>
    <p:extLst>
      <p:ext uri="{BB962C8B-B14F-4D97-AF65-F5344CB8AC3E}">
        <p14:creationId xmlns:p14="http://schemas.microsoft.com/office/powerpoint/2010/main" val="5718786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p:cNvSpPr>
            <a:spLocks noGrp="1" noChangeArrowheads="1"/>
          </p:cNvSpPr>
          <p:nvPr>
            <p:ph type="title"/>
          </p:nvPr>
        </p:nvSpPr>
        <p:spPr>
          <a:xfrm>
            <a:off x="1981200" y="277814"/>
            <a:ext cx="6851650" cy="484187"/>
          </a:xfrm>
        </p:spPr>
        <p:txBody>
          <a:bodyPr>
            <a:normAutofit fontScale="90000"/>
          </a:bodyPr>
          <a:lstStyle/>
          <a:p>
            <a:pPr eaLnBrk="1" hangingPunct="1"/>
            <a:r>
              <a:rPr lang="zh-CN" altLang="en-US" sz="2800" dirty="0">
                <a:solidFill>
                  <a:srgbClr val="C00000"/>
                </a:solidFill>
              </a:rPr>
              <a:t>用类</a:t>
            </a:r>
            <a:r>
              <a:rPr lang="en-US" altLang="zh-CN" sz="2800" dirty="0">
                <a:solidFill>
                  <a:srgbClr val="C00000"/>
                </a:solidFill>
              </a:rPr>
              <a:t>PASCAL</a:t>
            </a:r>
            <a:r>
              <a:rPr lang="zh-CN" altLang="en-US" sz="2800" dirty="0">
                <a:solidFill>
                  <a:srgbClr val="C00000"/>
                </a:solidFill>
              </a:rPr>
              <a:t>语言写出它的递归子程序</a:t>
            </a:r>
            <a:r>
              <a:rPr lang="zh-CN" altLang="en-US" sz="2800" dirty="0">
                <a:solidFill>
                  <a:srgbClr val="99FF33"/>
                </a:solidFill>
              </a:rPr>
              <a:t/>
            </a:r>
            <a:br>
              <a:rPr lang="zh-CN" altLang="en-US" sz="2800" dirty="0">
                <a:solidFill>
                  <a:srgbClr val="99FF33"/>
                </a:solidFill>
              </a:rPr>
            </a:br>
            <a:endParaRPr lang="zh-CN" altLang="en-US" sz="2800" dirty="0">
              <a:solidFill>
                <a:srgbClr val="99FF33"/>
              </a:solidFill>
            </a:endParaRPr>
          </a:p>
        </p:txBody>
      </p:sp>
      <p:sp>
        <p:nvSpPr>
          <p:cNvPr id="91139" name="Rectangle 3"/>
          <p:cNvSpPr>
            <a:spLocks noGrp="1" noChangeArrowheads="1"/>
          </p:cNvSpPr>
          <p:nvPr>
            <p:ph idx="1"/>
          </p:nvPr>
        </p:nvSpPr>
        <p:spPr>
          <a:xfrm>
            <a:off x="5365750" y="1128713"/>
            <a:ext cx="4268788" cy="5181600"/>
          </a:xfrm>
        </p:spPr>
        <p:txBody>
          <a:bodyPr>
            <a:normAutofit fontScale="92500" lnSpcReduction="10000"/>
          </a:bodyPr>
          <a:lstStyle/>
          <a:p>
            <a:pPr marL="0" indent="0">
              <a:buNone/>
            </a:pPr>
            <a:r>
              <a:rPr lang="en-US" altLang="zh-CN" sz="2000" dirty="0">
                <a:solidFill>
                  <a:srgbClr val="FFFF00"/>
                </a:solidFill>
              </a:rPr>
              <a:t> </a:t>
            </a:r>
            <a:r>
              <a:rPr lang="en-US" altLang="zh-CN" sz="2000" dirty="0">
                <a:solidFill>
                  <a:srgbClr val="011893"/>
                </a:solidFill>
                <a:latin typeface="Times New Roman" panose="02020603050405020304" pitchFamily="18" charset="0"/>
              </a:rPr>
              <a:t>E’::=+</a:t>
            </a:r>
            <a:r>
              <a:rPr lang="en-US" altLang="zh-CN" sz="2000" dirty="0" err="1">
                <a:solidFill>
                  <a:srgbClr val="011893"/>
                </a:solidFill>
                <a:latin typeface="Times New Roman" panose="02020603050405020304" pitchFamily="18" charset="0"/>
              </a:rPr>
              <a:t>TE’|ε</a:t>
            </a:r>
            <a:r>
              <a:rPr lang="zh-CN" altLang="en-US" sz="2000" b="1" dirty="0">
                <a:latin typeface="Times New Roman" panose="02020603050405020304" pitchFamily="18" charset="0"/>
              </a:rPr>
              <a:t>（若有</a:t>
            </a:r>
            <a:r>
              <a:rPr lang="en-US" altLang="zh-CN" sz="2000" b="1" dirty="0">
                <a:latin typeface="Times New Roman" panose="02020603050405020304" pitchFamily="18" charset="0"/>
              </a:rPr>
              <a:t>ε</a:t>
            </a:r>
            <a:r>
              <a:rPr lang="zh-CN" altLang="en-US" sz="2000" b="1" dirty="0">
                <a:latin typeface="Times New Roman" panose="02020603050405020304" pitchFamily="18" charset="0"/>
              </a:rPr>
              <a:t>无出错处理）</a:t>
            </a:r>
            <a:endParaRPr lang="zh-CN" altLang="en-US" sz="2400" b="1" dirty="0">
              <a:latin typeface="Times New Roman" panose="02020603050405020304" pitchFamily="18" charset="0"/>
            </a:endParaRPr>
          </a:p>
          <a:p>
            <a:pPr marL="0" indent="0">
              <a:buNone/>
            </a:pPr>
            <a:endParaRPr lang="zh-CN" altLang="en-US" sz="2400" dirty="0">
              <a:latin typeface="Times New Roman" panose="02020603050405020304" pitchFamily="18" charset="0"/>
            </a:endParaRPr>
          </a:p>
          <a:p>
            <a:pPr marL="0" indent="0">
              <a:buNone/>
            </a:pPr>
            <a:r>
              <a:rPr lang="en-US" altLang="zh-CN" sz="2400" dirty="0">
                <a:latin typeface="Times New Roman" panose="02020603050405020304" pitchFamily="18" charset="0"/>
              </a:rPr>
              <a:t>PROCEDURE E’;</a:t>
            </a:r>
          </a:p>
          <a:p>
            <a:pPr marL="0" indent="0">
              <a:buNone/>
            </a:pPr>
            <a:r>
              <a:rPr lang="en-US" altLang="zh-CN" sz="2400" dirty="0">
                <a:latin typeface="Times New Roman" panose="02020603050405020304" pitchFamily="18" charset="0"/>
              </a:rPr>
              <a:t>BEGIN</a:t>
            </a:r>
          </a:p>
          <a:p>
            <a:pPr marL="0" indent="0">
              <a:buNone/>
            </a:pPr>
            <a:r>
              <a:rPr lang="en-US" altLang="zh-CN" sz="2400" dirty="0">
                <a:latin typeface="Times New Roman" panose="02020603050405020304" pitchFamily="18" charset="0"/>
              </a:rPr>
              <a:t>SCIN</a:t>
            </a:r>
          </a:p>
          <a:p>
            <a:pPr marL="0" indent="0">
              <a:buNone/>
            </a:pPr>
            <a:r>
              <a:rPr lang="en-US" altLang="zh-CN" sz="2400" dirty="0">
                <a:latin typeface="Times New Roman" panose="02020603050405020304" pitchFamily="18" charset="0"/>
              </a:rPr>
              <a:t>IF </a:t>
            </a:r>
            <a:r>
              <a:rPr lang="en-US" altLang="zh-CN" sz="2400" dirty="0" err="1">
                <a:latin typeface="Times New Roman" panose="02020603050405020304" pitchFamily="18" charset="0"/>
              </a:rPr>
              <a:t>ch</a:t>
            </a:r>
            <a:r>
              <a:rPr lang="en-US" altLang="zh-CN" sz="2400" dirty="0">
                <a:latin typeface="Times New Roman" panose="02020603050405020304" pitchFamily="18" charset="0"/>
              </a:rPr>
              <a:t>=’+’  THEN</a:t>
            </a:r>
          </a:p>
          <a:p>
            <a:pPr marL="0" indent="0">
              <a:buNone/>
            </a:pPr>
            <a:r>
              <a:rPr lang="en-US" altLang="zh-CN" sz="2400" dirty="0">
                <a:latin typeface="Times New Roman" panose="02020603050405020304" pitchFamily="18" charset="0"/>
              </a:rPr>
              <a:t>    BEGIN</a:t>
            </a:r>
          </a:p>
          <a:p>
            <a:pPr marL="0" indent="0">
              <a:buNone/>
            </a:pPr>
            <a:r>
              <a:rPr lang="en-US" altLang="zh-CN" sz="2400" dirty="0">
                <a:latin typeface="Times New Roman" panose="02020603050405020304" pitchFamily="18" charset="0"/>
              </a:rPr>
              <a:t>    </a:t>
            </a:r>
            <a:r>
              <a:rPr lang="en-US" altLang="zh-CN" sz="2400" dirty="0" err="1">
                <a:latin typeface="Times New Roman" panose="02020603050405020304" pitchFamily="18" charset="0"/>
              </a:rPr>
              <a:t>getch</a:t>
            </a:r>
            <a:r>
              <a:rPr lang="en-US" altLang="zh-CN" sz="2400" dirty="0">
                <a:latin typeface="Times New Roman" panose="02020603050405020304" pitchFamily="18" charset="0"/>
              </a:rPr>
              <a:t>(</a:t>
            </a:r>
            <a:r>
              <a:rPr lang="en-US" altLang="zh-CN" sz="2400" dirty="0" err="1">
                <a:latin typeface="Times New Roman" panose="02020603050405020304" pitchFamily="18" charset="0"/>
              </a:rPr>
              <a:t>ch</a:t>
            </a:r>
            <a:r>
              <a:rPr lang="en-US" altLang="zh-CN" sz="2400" dirty="0">
                <a:latin typeface="Times New Roman" panose="02020603050405020304" pitchFamily="18" charset="0"/>
              </a:rPr>
              <a:t>);</a:t>
            </a:r>
          </a:p>
          <a:p>
            <a:pPr marL="0" indent="0">
              <a:buNone/>
            </a:pPr>
            <a:r>
              <a:rPr lang="en-US" altLang="zh-CN" sz="2400" dirty="0">
                <a:latin typeface="Times New Roman" panose="02020603050405020304" pitchFamily="18" charset="0"/>
              </a:rPr>
              <a:t>    T;</a:t>
            </a:r>
          </a:p>
          <a:p>
            <a:pPr marL="0" indent="0">
              <a:buNone/>
            </a:pPr>
            <a:r>
              <a:rPr lang="en-US" altLang="zh-CN" sz="2400" dirty="0">
                <a:latin typeface="Times New Roman" panose="02020603050405020304" pitchFamily="18" charset="0"/>
              </a:rPr>
              <a:t>    E’;</a:t>
            </a:r>
          </a:p>
          <a:p>
            <a:pPr marL="0" indent="0">
              <a:buNone/>
            </a:pPr>
            <a:r>
              <a:rPr lang="en-US" altLang="zh-CN" sz="2400" dirty="0">
                <a:latin typeface="Times New Roman" panose="02020603050405020304" pitchFamily="18" charset="0"/>
              </a:rPr>
              <a:t>    END</a:t>
            </a:r>
          </a:p>
          <a:p>
            <a:pPr marL="0" indent="0">
              <a:buNone/>
            </a:pPr>
            <a:r>
              <a:rPr lang="en-US" altLang="zh-CN" sz="2400" dirty="0">
                <a:latin typeface="Times New Roman" panose="02020603050405020304" pitchFamily="18" charset="0"/>
              </a:rPr>
              <a:t>SCOUT</a:t>
            </a:r>
          </a:p>
          <a:p>
            <a:pPr marL="0" indent="0">
              <a:buNone/>
            </a:pPr>
            <a:r>
              <a:rPr lang="en-US" altLang="zh-CN" sz="2400" dirty="0">
                <a:latin typeface="Times New Roman" panose="02020603050405020304" pitchFamily="18" charset="0"/>
              </a:rPr>
              <a:t>END</a:t>
            </a:r>
          </a:p>
        </p:txBody>
      </p:sp>
      <p:sp>
        <p:nvSpPr>
          <p:cNvPr id="7" name="灯片编号占位符 5"/>
          <p:cNvSpPr>
            <a:spLocks noGrp="1"/>
          </p:cNvSpPr>
          <p:nvPr>
            <p:ph type="sldNum" sz="quarter" idx="12"/>
          </p:nvPr>
        </p:nvSpPr>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35EE7D88-0C74-448B-AE53-0E1CEA44F143}" type="slidenum">
              <a:rPr lang="en-US" altLang="zh-CN"/>
              <a:pPr eaLnBrk="1" hangingPunct="1"/>
              <a:t>44</a:t>
            </a:fld>
            <a:endParaRPr lang="en-US" altLang="zh-CN"/>
          </a:p>
        </p:txBody>
      </p:sp>
      <p:sp>
        <p:nvSpPr>
          <p:cNvPr id="133124" name="Rectangle 4"/>
          <p:cNvSpPr>
            <a:spLocks noChangeArrowheads="1"/>
          </p:cNvSpPr>
          <p:nvPr/>
        </p:nvSpPr>
        <p:spPr bwMode="auto">
          <a:xfrm>
            <a:off x="1828800" y="1366839"/>
            <a:ext cx="3817938" cy="3822585"/>
          </a:xfrm>
          <a:prstGeom prst="rect">
            <a:avLst/>
          </a:prstGeom>
          <a:noFill/>
          <a:ln w="9525">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en-US" altLang="zh-CN" sz="2400" b="0" dirty="0">
                <a:solidFill>
                  <a:srgbClr val="011893"/>
                </a:solidFill>
                <a:latin typeface="Times New Roman" panose="02020603050405020304" pitchFamily="18" charset="0"/>
              </a:rPr>
              <a:t> E::=TE’</a:t>
            </a:r>
          </a:p>
          <a:p>
            <a:pPr algn="l" eaLnBrk="1" hangingPunct="1"/>
            <a:endParaRPr lang="en-US" altLang="zh-CN" sz="2400" b="0" dirty="0">
              <a:effectLst>
                <a:outerShdw blurRad="38100" dist="38100" dir="2700000" algn="tl">
                  <a:srgbClr val="000000"/>
                </a:outerShdw>
              </a:effectLst>
              <a:latin typeface="Times New Roman" panose="02020603050405020304" pitchFamily="18" charset="0"/>
            </a:endParaRPr>
          </a:p>
          <a:p>
            <a:pPr algn="l" eaLnBrk="1" hangingPunct="1"/>
            <a:r>
              <a:rPr lang="en-US" altLang="zh-CN" sz="2400" b="0" dirty="0">
                <a:latin typeface="Times New Roman" panose="02020603050405020304" pitchFamily="18" charset="0"/>
              </a:rPr>
              <a:t>PROCEDURE E;</a:t>
            </a:r>
          </a:p>
          <a:p>
            <a:pPr algn="l" eaLnBrk="1" hangingPunct="1"/>
            <a:r>
              <a:rPr lang="en-US" altLang="zh-CN" sz="2400" b="0" dirty="0">
                <a:latin typeface="Times New Roman" panose="02020603050405020304" pitchFamily="18" charset="0"/>
              </a:rPr>
              <a:t>BEGIN</a:t>
            </a:r>
          </a:p>
          <a:p>
            <a:pPr algn="l" eaLnBrk="1" hangingPunct="1"/>
            <a:r>
              <a:rPr lang="en-US" altLang="zh-CN" sz="2400" b="0" dirty="0">
                <a:latin typeface="Times New Roman" panose="02020603050405020304" pitchFamily="18" charset="0"/>
              </a:rPr>
              <a:t>SCIN</a:t>
            </a:r>
          </a:p>
          <a:p>
            <a:pPr algn="l" eaLnBrk="1" hangingPunct="1"/>
            <a:r>
              <a:rPr lang="en-US" altLang="zh-CN" sz="2400" b="0" dirty="0">
                <a:latin typeface="Times New Roman" panose="02020603050405020304" pitchFamily="18" charset="0"/>
              </a:rPr>
              <a:t>T;</a:t>
            </a:r>
          </a:p>
          <a:p>
            <a:pPr algn="l" eaLnBrk="1" hangingPunct="1"/>
            <a:r>
              <a:rPr lang="en-US" altLang="zh-CN" sz="2400" b="0" dirty="0">
                <a:latin typeface="Times New Roman" panose="02020603050405020304" pitchFamily="18" charset="0"/>
              </a:rPr>
              <a:t>E’;</a:t>
            </a:r>
          </a:p>
          <a:p>
            <a:pPr algn="l" eaLnBrk="1" hangingPunct="1">
              <a:lnSpc>
                <a:spcPct val="90000"/>
              </a:lnSpc>
              <a:spcBef>
                <a:spcPct val="20000"/>
              </a:spcBef>
              <a:buFont typeface="Wingdings" panose="05000000000000000000" pitchFamily="2" charset="2"/>
              <a:buNone/>
            </a:pPr>
            <a:r>
              <a:rPr lang="en-US" altLang="zh-CN" sz="2400" b="0" dirty="0">
                <a:latin typeface="Times New Roman" panose="02020603050405020304" pitchFamily="18" charset="0"/>
              </a:rPr>
              <a:t>SCOUT</a:t>
            </a:r>
          </a:p>
          <a:p>
            <a:pPr algn="l" eaLnBrk="1" hangingPunct="1"/>
            <a:endParaRPr lang="en-US" altLang="zh-CN" sz="2400" b="0" dirty="0">
              <a:latin typeface="Times New Roman" panose="02020603050405020304" pitchFamily="18" charset="0"/>
            </a:endParaRPr>
          </a:p>
          <a:p>
            <a:pPr algn="l" eaLnBrk="1" hangingPunct="1"/>
            <a:r>
              <a:rPr lang="en-US" altLang="zh-CN" sz="2400" b="0" dirty="0">
                <a:latin typeface="Times New Roman" panose="02020603050405020304" pitchFamily="18" charset="0"/>
              </a:rPr>
              <a:t>END</a:t>
            </a:r>
          </a:p>
        </p:txBody>
      </p:sp>
    </p:spTree>
    <p:extLst>
      <p:ext uri="{BB962C8B-B14F-4D97-AF65-F5344CB8AC3E}">
        <p14:creationId xmlns:p14="http://schemas.microsoft.com/office/powerpoint/2010/main" val="41886857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9"/>
          <p:cNvSpPr>
            <a:spLocks noGrp="1" noChangeArrowheads="1"/>
          </p:cNvSpPr>
          <p:nvPr>
            <p:ph type="title"/>
          </p:nvPr>
        </p:nvSpPr>
        <p:spPr>
          <a:xfrm>
            <a:off x="1981200" y="277813"/>
            <a:ext cx="6851650" cy="703262"/>
          </a:xfrm>
          <a:noFill/>
        </p:spPr>
        <p:txBody>
          <a:bodyPr/>
          <a:lstStyle/>
          <a:p>
            <a:pPr eaLnBrk="1" hangingPunct="1"/>
            <a:r>
              <a:rPr lang="zh-CN" altLang="en-US" sz="2800" dirty="0">
                <a:solidFill>
                  <a:srgbClr val="C00000"/>
                </a:solidFill>
              </a:rPr>
              <a:t>用类</a:t>
            </a:r>
            <a:r>
              <a:rPr lang="en-US" altLang="zh-CN" sz="2800" dirty="0">
                <a:solidFill>
                  <a:srgbClr val="C00000"/>
                </a:solidFill>
              </a:rPr>
              <a:t>PASCAL</a:t>
            </a:r>
            <a:r>
              <a:rPr lang="zh-CN" altLang="en-US" sz="2800" dirty="0">
                <a:solidFill>
                  <a:srgbClr val="C00000"/>
                </a:solidFill>
              </a:rPr>
              <a:t>语言写出它的递归子程序</a:t>
            </a:r>
          </a:p>
        </p:txBody>
      </p:sp>
      <p:sp>
        <p:nvSpPr>
          <p:cNvPr id="92163" name="Rectangle 3"/>
          <p:cNvSpPr>
            <a:spLocks noGrp="1" noChangeArrowheads="1"/>
          </p:cNvSpPr>
          <p:nvPr>
            <p:ph idx="1"/>
          </p:nvPr>
        </p:nvSpPr>
        <p:spPr>
          <a:xfrm>
            <a:off x="2286000" y="1219200"/>
            <a:ext cx="3378200" cy="3352800"/>
          </a:xfrm>
        </p:spPr>
        <p:txBody>
          <a:bodyPr>
            <a:normAutofit fontScale="85000" lnSpcReduction="20000"/>
          </a:bodyPr>
          <a:lstStyle/>
          <a:p>
            <a:pPr marL="0" indent="0">
              <a:buNone/>
            </a:pPr>
            <a:r>
              <a:rPr lang="en-US" altLang="zh-CN" sz="2400" dirty="0">
                <a:solidFill>
                  <a:srgbClr val="FFFF00"/>
                </a:solidFill>
              </a:rPr>
              <a:t> </a:t>
            </a:r>
            <a:r>
              <a:rPr lang="en-US" altLang="zh-CN" sz="2400" dirty="0">
                <a:solidFill>
                  <a:srgbClr val="011893"/>
                </a:solidFill>
                <a:latin typeface="Times New Roman" panose="02020603050405020304" pitchFamily="18" charset="0"/>
              </a:rPr>
              <a:t>T::=FT’</a:t>
            </a:r>
            <a:endParaRPr lang="en-US" altLang="zh-CN" dirty="0" smtClean="0">
              <a:solidFill>
                <a:srgbClr val="011893"/>
              </a:solidFill>
              <a:latin typeface="Times New Roman" panose="02020603050405020304" pitchFamily="18" charset="0"/>
            </a:endParaRPr>
          </a:p>
          <a:p>
            <a:pPr marL="0" indent="0">
              <a:buNone/>
            </a:pPr>
            <a:endParaRPr lang="en-US" altLang="zh-CN" dirty="0" smtClean="0">
              <a:latin typeface="Times New Roman" panose="02020603050405020304" pitchFamily="18" charset="0"/>
            </a:endParaRPr>
          </a:p>
          <a:p>
            <a:pPr marL="0" indent="0">
              <a:buNone/>
            </a:pPr>
            <a:r>
              <a:rPr lang="en-US" altLang="zh-CN" dirty="0" smtClean="0">
                <a:latin typeface="Times New Roman" panose="02020603050405020304" pitchFamily="18" charset="0"/>
              </a:rPr>
              <a:t>PROCEDURE T;</a:t>
            </a:r>
          </a:p>
          <a:p>
            <a:pPr marL="0" indent="0">
              <a:buNone/>
            </a:pPr>
            <a:r>
              <a:rPr lang="en-US" altLang="zh-CN" dirty="0" smtClean="0">
                <a:latin typeface="Times New Roman" panose="02020603050405020304" pitchFamily="18" charset="0"/>
              </a:rPr>
              <a:t>BEGIN</a:t>
            </a:r>
          </a:p>
          <a:p>
            <a:pPr marL="0" indent="0">
              <a:buNone/>
            </a:pPr>
            <a:r>
              <a:rPr lang="en-US" altLang="zh-CN" dirty="0" smtClean="0">
                <a:latin typeface="Times New Roman" panose="02020603050405020304" pitchFamily="18" charset="0"/>
              </a:rPr>
              <a:t>SCIN</a:t>
            </a:r>
          </a:p>
          <a:p>
            <a:pPr marL="0" indent="0">
              <a:buNone/>
            </a:pPr>
            <a:r>
              <a:rPr lang="en-US" altLang="zh-CN" dirty="0" smtClean="0">
                <a:latin typeface="Times New Roman" panose="02020603050405020304" pitchFamily="18" charset="0"/>
              </a:rPr>
              <a:t>F;</a:t>
            </a:r>
          </a:p>
          <a:p>
            <a:pPr marL="0" indent="0">
              <a:buNone/>
            </a:pPr>
            <a:r>
              <a:rPr lang="en-US" altLang="zh-CN" dirty="0" smtClean="0">
                <a:latin typeface="Times New Roman" panose="02020603050405020304" pitchFamily="18" charset="0"/>
              </a:rPr>
              <a:t>T’;</a:t>
            </a:r>
          </a:p>
          <a:p>
            <a:pPr marL="0" indent="0">
              <a:buNone/>
            </a:pPr>
            <a:r>
              <a:rPr lang="en-US" altLang="zh-CN" sz="2400" dirty="0">
                <a:latin typeface="Times New Roman" panose="02020603050405020304" pitchFamily="18" charset="0"/>
              </a:rPr>
              <a:t>SCOUT</a:t>
            </a:r>
            <a:endParaRPr lang="en-US" altLang="zh-CN" dirty="0" smtClean="0">
              <a:latin typeface="Times New Roman" panose="02020603050405020304" pitchFamily="18" charset="0"/>
            </a:endParaRPr>
          </a:p>
          <a:p>
            <a:pPr marL="0" indent="0">
              <a:buNone/>
            </a:pPr>
            <a:r>
              <a:rPr lang="en-US" altLang="zh-CN" dirty="0" smtClean="0">
                <a:latin typeface="Times New Roman" panose="02020603050405020304" pitchFamily="18" charset="0"/>
              </a:rPr>
              <a:t>END</a:t>
            </a:r>
          </a:p>
        </p:txBody>
      </p:sp>
      <p:sp>
        <p:nvSpPr>
          <p:cNvPr id="7" name="灯片编号占位符 5"/>
          <p:cNvSpPr>
            <a:spLocks noGrp="1"/>
          </p:cNvSpPr>
          <p:nvPr>
            <p:ph type="sldNum" sz="quarter" idx="12"/>
          </p:nvPr>
        </p:nvSpPr>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DC13ED5B-67D6-4EB0-BD8D-7772CA297266}" type="slidenum">
              <a:rPr lang="en-US" altLang="zh-CN"/>
              <a:pPr eaLnBrk="1" hangingPunct="1"/>
              <a:t>45</a:t>
            </a:fld>
            <a:endParaRPr lang="en-US" altLang="zh-CN"/>
          </a:p>
        </p:txBody>
      </p:sp>
      <p:sp>
        <p:nvSpPr>
          <p:cNvPr id="134148" name="Rectangle 4"/>
          <p:cNvSpPr>
            <a:spLocks noChangeArrowheads="1"/>
          </p:cNvSpPr>
          <p:nvPr/>
        </p:nvSpPr>
        <p:spPr bwMode="auto">
          <a:xfrm>
            <a:off x="5791200" y="1066800"/>
            <a:ext cx="4419600" cy="4598182"/>
          </a:xfrm>
          <a:prstGeom prst="rect">
            <a:avLst/>
          </a:prstGeom>
          <a:noFill/>
          <a:ln w="9525">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spcBef>
                <a:spcPct val="20000"/>
              </a:spcBef>
              <a:buClr>
                <a:schemeClr val="hlink"/>
              </a:buClr>
              <a:buSzPct val="80000"/>
              <a:buFont typeface="Wingdings" panose="05000000000000000000" pitchFamily="2" charset="2"/>
              <a:buNone/>
            </a:pPr>
            <a:r>
              <a:rPr lang="en-US" altLang="zh-CN" sz="2400" b="0" dirty="0">
                <a:solidFill>
                  <a:srgbClr val="011893"/>
                </a:solidFill>
                <a:effectLst>
                  <a:outerShdw blurRad="38100" dist="38100" dir="2700000" algn="tl">
                    <a:srgbClr val="000000"/>
                  </a:outerShdw>
                </a:effectLst>
                <a:latin typeface="Times New Roman" panose="02020603050405020304" pitchFamily="18" charset="0"/>
              </a:rPr>
              <a:t>T’::=*</a:t>
            </a:r>
            <a:r>
              <a:rPr lang="en-US" altLang="zh-CN" sz="2400" b="0" dirty="0" err="1">
                <a:solidFill>
                  <a:srgbClr val="011893"/>
                </a:solidFill>
                <a:effectLst>
                  <a:outerShdw blurRad="38100" dist="38100" dir="2700000" algn="tl">
                    <a:srgbClr val="000000"/>
                  </a:outerShdw>
                </a:effectLst>
                <a:latin typeface="Times New Roman" panose="02020603050405020304" pitchFamily="18" charset="0"/>
              </a:rPr>
              <a:t>FT’|ε</a:t>
            </a:r>
            <a:r>
              <a:rPr lang="en-US" altLang="zh-CN" sz="2400" b="0" dirty="0">
                <a:solidFill>
                  <a:srgbClr val="011893"/>
                </a:solidFill>
                <a:effectLst>
                  <a:outerShdw blurRad="38100" dist="38100" dir="2700000" algn="tl">
                    <a:srgbClr val="000000"/>
                  </a:outerShdw>
                </a:effectLst>
                <a:latin typeface="Times New Roman" panose="02020603050405020304" pitchFamily="18" charset="0"/>
              </a:rPr>
              <a:t> </a:t>
            </a:r>
            <a:r>
              <a:rPr lang="zh-CN" altLang="en-US" sz="2000" dirty="0">
                <a:effectLst>
                  <a:outerShdw blurRad="38100" dist="38100" dir="2700000" algn="tl">
                    <a:srgbClr val="000000"/>
                  </a:outerShdw>
                </a:effectLst>
                <a:latin typeface="Times New Roman" panose="02020603050405020304" pitchFamily="18" charset="0"/>
              </a:rPr>
              <a:t>（若有</a:t>
            </a:r>
            <a:r>
              <a:rPr lang="en-US" altLang="zh-CN" sz="2000" dirty="0">
                <a:effectLst>
                  <a:outerShdw blurRad="38100" dist="38100" dir="2700000" algn="tl">
                    <a:srgbClr val="000000"/>
                  </a:outerShdw>
                </a:effectLst>
                <a:latin typeface="Times New Roman" panose="02020603050405020304" pitchFamily="18" charset="0"/>
              </a:rPr>
              <a:t>ε</a:t>
            </a:r>
            <a:r>
              <a:rPr lang="zh-CN" altLang="en-US" sz="2000" dirty="0">
                <a:effectLst>
                  <a:outerShdw blurRad="38100" dist="38100" dir="2700000" algn="tl">
                    <a:srgbClr val="000000"/>
                  </a:outerShdw>
                </a:effectLst>
                <a:latin typeface="Times New Roman" panose="02020603050405020304" pitchFamily="18" charset="0"/>
              </a:rPr>
              <a:t>无出错处理）</a:t>
            </a:r>
            <a:endParaRPr lang="zh-CN" altLang="en-US" sz="2400" dirty="0">
              <a:effectLst>
                <a:outerShdw blurRad="38100" dist="38100" dir="2700000" algn="tl">
                  <a:srgbClr val="000000"/>
                </a:outerShdw>
              </a:effectLst>
              <a:latin typeface="Times New Roman" panose="02020603050405020304" pitchFamily="18" charset="0"/>
            </a:endParaRPr>
          </a:p>
          <a:p>
            <a:pPr algn="l" eaLnBrk="1" hangingPunct="1"/>
            <a:r>
              <a:rPr lang="en-US" altLang="zh-CN" sz="2400" b="0" dirty="0">
                <a:latin typeface="Times New Roman" panose="02020603050405020304" pitchFamily="18" charset="0"/>
              </a:rPr>
              <a:t>PROCEDURE T’;</a:t>
            </a:r>
          </a:p>
          <a:p>
            <a:pPr algn="l" eaLnBrk="1" hangingPunct="1">
              <a:lnSpc>
                <a:spcPct val="90000"/>
              </a:lnSpc>
              <a:spcBef>
                <a:spcPct val="20000"/>
              </a:spcBef>
              <a:buClr>
                <a:schemeClr val="hlink"/>
              </a:buClr>
              <a:buSzPct val="80000"/>
              <a:buFont typeface="Wingdings" panose="05000000000000000000" pitchFamily="2" charset="2"/>
              <a:buNone/>
            </a:pPr>
            <a:r>
              <a:rPr lang="en-US" altLang="zh-CN" sz="2400" b="0" dirty="0">
                <a:latin typeface="Times New Roman" panose="02020603050405020304" pitchFamily="18" charset="0"/>
              </a:rPr>
              <a:t>BEGIN</a:t>
            </a:r>
          </a:p>
          <a:p>
            <a:pPr algn="l" eaLnBrk="1" hangingPunct="1">
              <a:lnSpc>
                <a:spcPct val="90000"/>
              </a:lnSpc>
              <a:spcBef>
                <a:spcPct val="20000"/>
              </a:spcBef>
              <a:buClr>
                <a:schemeClr val="hlink"/>
              </a:buClr>
              <a:buSzPct val="80000"/>
              <a:buFont typeface="Wingdings" panose="05000000000000000000" pitchFamily="2" charset="2"/>
              <a:buNone/>
            </a:pPr>
            <a:r>
              <a:rPr lang="en-US" altLang="zh-CN" sz="2400" b="0" dirty="0">
                <a:latin typeface="Times New Roman" panose="02020603050405020304" pitchFamily="18" charset="0"/>
              </a:rPr>
              <a:t>SCIN</a:t>
            </a:r>
          </a:p>
          <a:p>
            <a:pPr algn="l" eaLnBrk="1" hangingPunct="1"/>
            <a:r>
              <a:rPr lang="en-US" altLang="zh-CN" sz="2400" b="0" dirty="0">
                <a:latin typeface="Times New Roman" panose="02020603050405020304" pitchFamily="18" charset="0"/>
              </a:rPr>
              <a:t>IF CH=‘*‘ THEN</a:t>
            </a:r>
          </a:p>
          <a:p>
            <a:pPr algn="l" eaLnBrk="1" hangingPunct="1"/>
            <a:r>
              <a:rPr lang="en-US" altLang="zh-CN" sz="2400" b="0" dirty="0">
                <a:latin typeface="Times New Roman" panose="02020603050405020304" pitchFamily="18" charset="0"/>
              </a:rPr>
              <a:t>   BEGIN</a:t>
            </a:r>
          </a:p>
          <a:p>
            <a:pPr algn="l" eaLnBrk="1" hangingPunct="1"/>
            <a:r>
              <a:rPr lang="en-US" altLang="zh-CN" sz="2400" b="0" dirty="0">
                <a:latin typeface="Times New Roman" panose="02020603050405020304" pitchFamily="18" charset="0"/>
              </a:rPr>
              <a:t>   </a:t>
            </a:r>
            <a:r>
              <a:rPr lang="en-US" altLang="zh-CN" sz="2400" b="0" dirty="0" err="1">
                <a:latin typeface="Times New Roman" panose="02020603050405020304" pitchFamily="18" charset="0"/>
              </a:rPr>
              <a:t>getch</a:t>
            </a:r>
            <a:r>
              <a:rPr lang="en-US" altLang="zh-CN" sz="2400" b="0" dirty="0">
                <a:latin typeface="Times New Roman" panose="02020603050405020304" pitchFamily="18" charset="0"/>
              </a:rPr>
              <a:t>(</a:t>
            </a:r>
            <a:r>
              <a:rPr lang="en-US" altLang="zh-CN" sz="2400" b="0" dirty="0" err="1">
                <a:latin typeface="Times New Roman" panose="02020603050405020304" pitchFamily="18" charset="0"/>
              </a:rPr>
              <a:t>ch</a:t>
            </a:r>
            <a:r>
              <a:rPr lang="en-US" altLang="zh-CN" sz="2400" b="0" dirty="0">
                <a:latin typeface="Times New Roman" panose="02020603050405020304" pitchFamily="18" charset="0"/>
              </a:rPr>
              <a:t>);</a:t>
            </a:r>
          </a:p>
          <a:p>
            <a:pPr algn="l" eaLnBrk="1" hangingPunct="1"/>
            <a:r>
              <a:rPr lang="en-US" altLang="zh-CN" sz="2400" b="0" dirty="0">
                <a:latin typeface="Times New Roman" panose="02020603050405020304" pitchFamily="18" charset="0"/>
              </a:rPr>
              <a:t>    F;</a:t>
            </a:r>
          </a:p>
          <a:p>
            <a:pPr algn="l" eaLnBrk="1" hangingPunct="1"/>
            <a:r>
              <a:rPr lang="en-US" altLang="zh-CN" sz="2400" b="0" dirty="0">
                <a:latin typeface="Times New Roman" panose="02020603050405020304" pitchFamily="18" charset="0"/>
              </a:rPr>
              <a:t>    T’;</a:t>
            </a:r>
          </a:p>
          <a:p>
            <a:pPr algn="l" eaLnBrk="1" hangingPunct="1"/>
            <a:r>
              <a:rPr lang="en-US" altLang="zh-CN" sz="2400" b="0" dirty="0">
                <a:latin typeface="Times New Roman" panose="02020603050405020304" pitchFamily="18" charset="0"/>
              </a:rPr>
              <a:t>    END</a:t>
            </a:r>
          </a:p>
          <a:p>
            <a:pPr algn="l" eaLnBrk="1" hangingPunct="1"/>
            <a:r>
              <a:rPr lang="en-US" altLang="zh-CN" sz="2400" b="0" dirty="0">
                <a:latin typeface="Times New Roman" panose="02020603050405020304" pitchFamily="18" charset="0"/>
              </a:rPr>
              <a:t>SCOUT</a:t>
            </a:r>
          </a:p>
          <a:p>
            <a:pPr algn="l" eaLnBrk="1" hangingPunct="1"/>
            <a:r>
              <a:rPr lang="en-US" altLang="zh-CN" sz="2400" b="0" dirty="0">
                <a:latin typeface="Times New Roman" panose="02020603050405020304" pitchFamily="18" charset="0"/>
              </a:rPr>
              <a:t>END</a:t>
            </a:r>
          </a:p>
        </p:txBody>
      </p:sp>
    </p:spTree>
    <p:extLst>
      <p:ext uri="{BB962C8B-B14F-4D97-AF65-F5344CB8AC3E}">
        <p14:creationId xmlns:p14="http://schemas.microsoft.com/office/powerpoint/2010/main" val="3757677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4"/>
          <p:cNvSpPr>
            <a:spLocks noGrp="1" noChangeArrowheads="1"/>
          </p:cNvSpPr>
          <p:nvPr>
            <p:ph type="title"/>
          </p:nvPr>
        </p:nvSpPr>
        <p:spPr>
          <a:xfrm>
            <a:off x="2076450" y="148432"/>
            <a:ext cx="6851650" cy="512763"/>
          </a:xfrm>
          <a:noFill/>
        </p:spPr>
        <p:txBody>
          <a:bodyPr/>
          <a:lstStyle/>
          <a:p>
            <a:pPr eaLnBrk="1" hangingPunct="1"/>
            <a:r>
              <a:rPr lang="zh-CN" altLang="en-US" sz="2800" dirty="0">
                <a:solidFill>
                  <a:srgbClr val="C00000"/>
                </a:solidFill>
              </a:rPr>
              <a:t>用类</a:t>
            </a:r>
            <a:r>
              <a:rPr lang="en-US" altLang="zh-CN" sz="2800" dirty="0">
                <a:solidFill>
                  <a:srgbClr val="C00000"/>
                </a:solidFill>
              </a:rPr>
              <a:t>PASCAL</a:t>
            </a:r>
            <a:r>
              <a:rPr lang="zh-CN" altLang="en-US" sz="2800" dirty="0">
                <a:solidFill>
                  <a:srgbClr val="C00000"/>
                </a:solidFill>
              </a:rPr>
              <a:t>语言写出它的递归子程序</a:t>
            </a:r>
          </a:p>
        </p:txBody>
      </p:sp>
      <p:sp>
        <p:nvSpPr>
          <p:cNvPr id="6" name="灯片编号占位符 5"/>
          <p:cNvSpPr>
            <a:spLocks noGrp="1"/>
          </p:cNvSpPr>
          <p:nvPr>
            <p:ph type="sldNum" sz="quarter" idx="12"/>
          </p:nvPr>
        </p:nvSpPr>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A026BEE0-B6C9-4D9C-90B8-A8FE5B70358F}" type="slidenum">
              <a:rPr lang="en-US" altLang="zh-CN"/>
              <a:pPr eaLnBrk="1" hangingPunct="1"/>
              <a:t>46</a:t>
            </a:fld>
            <a:endParaRPr lang="en-US" altLang="zh-CN"/>
          </a:p>
        </p:txBody>
      </p:sp>
      <p:sp>
        <p:nvSpPr>
          <p:cNvPr id="135171" name="Rectangle 3"/>
          <p:cNvSpPr>
            <a:spLocks noChangeArrowheads="1"/>
          </p:cNvSpPr>
          <p:nvPr/>
        </p:nvSpPr>
        <p:spPr bwMode="auto">
          <a:xfrm>
            <a:off x="3216275" y="571069"/>
            <a:ext cx="4572000" cy="5632311"/>
          </a:xfrm>
          <a:prstGeom prst="rect">
            <a:avLst/>
          </a:prstGeom>
          <a:noFill/>
          <a:ln w="9525">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spcBef>
                <a:spcPct val="20000"/>
              </a:spcBef>
              <a:buClr>
                <a:schemeClr val="hlink"/>
              </a:buClr>
              <a:buSzPct val="80000"/>
              <a:buFont typeface="Wingdings" panose="05000000000000000000" pitchFamily="2" charset="2"/>
              <a:buNone/>
            </a:pPr>
            <a:r>
              <a:rPr lang="en-US" altLang="zh-CN" sz="2000" b="0" dirty="0">
                <a:solidFill>
                  <a:srgbClr val="011893"/>
                </a:solidFill>
                <a:latin typeface="Times New Roman" panose="02020603050405020304" pitchFamily="18" charset="0"/>
              </a:rPr>
              <a:t>F::=(E)|i</a:t>
            </a:r>
          </a:p>
          <a:p>
            <a:pPr algn="l" eaLnBrk="1" hangingPunct="1"/>
            <a:r>
              <a:rPr lang="en-US" altLang="zh-CN" sz="2000" b="0" dirty="0">
                <a:latin typeface="Times New Roman" panose="02020603050405020304" pitchFamily="18" charset="0"/>
              </a:rPr>
              <a:t>PROCEDURE F;</a:t>
            </a:r>
          </a:p>
          <a:p>
            <a:pPr algn="l" eaLnBrk="1" hangingPunct="1"/>
            <a:r>
              <a:rPr lang="en-US" altLang="zh-CN" sz="2000" b="0" dirty="0">
                <a:latin typeface="Times New Roman" panose="02020603050405020304" pitchFamily="18" charset="0"/>
              </a:rPr>
              <a:t>BEGIN</a:t>
            </a:r>
          </a:p>
          <a:p>
            <a:pPr algn="l" eaLnBrk="1" hangingPunct="1"/>
            <a:r>
              <a:rPr lang="en-US" altLang="zh-CN" sz="2000" b="0" dirty="0">
                <a:latin typeface="Times New Roman" panose="02020603050405020304" pitchFamily="18" charset="0"/>
              </a:rPr>
              <a:t>SCIN</a:t>
            </a:r>
          </a:p>
          <a:p>
            <a:pPr algn="l" eaLnBrk="1" hangingPunct="1"/>
            <a:r>
              <a:rPr lang="en-US" altLang="zh-CN" sz="2000" b="0" dirty="0">
                <a:latin typeface="Times New Roman" panose="02020603050405020304" pitchFamily="18" charset="0"/>
              </a:rPr>
              <a:t>IF CH=‘(‘ THEN</a:t>
            </a:r>
          </a:p>
          <a:p>
            <a:pPr algn="l" eaLnBrk="1" hangingPunct="1"/>
            <a:r>
              <a:rPr lang="en-US" altLang="zh-CN" sz="2000" b="0" dirty="0">
                <a:latin typeface="Times New Roman" panose="02020603050405020304" pitchFamily="18" charset="0"/>
              </a:rPr>
              <a:t>   BEGIN</a:t>
            </a:r>
          </a:p>
          <a:p>
            <a:pPr algn="l" eaLnBrk="1" hangingPunct="1"/>
            <a:r>
              <a:rPr lang="en-US" altLang="zh-CN" sz="2000" b="0" dirty="0">
                <a:latin typeface="Times New Roman" panose="02020603050405020304" pitchFamily="18" charset="0"/>
              </a:rPr>
              <a:t>   </a:t>
            </a:r>
            <a:r>
              <a:rPr lang="en-US" altLang="zh-CN" sz="2000" b="0" dirty="0" err="1">
                <a:latin typeface="Times New Roman" panose="02020603050405020304" pitchFamily="18" charset="0"/>
              </a:rPr>
              <a:t>getch</a:t>
            </a:r>
            <a:r>
              <a:rPr lang="en-US" altLang="zh-CN" sz="2000" b="0" dirty="0">
                <a:latin typeface="Times New Roman" panose="02020603050405020304" pitchFamily="18" charset="0"/>
              </a:rPr>
              <a:t>(</a:t>
            </a:r>
            <a:r>
              <a:rPr lang="en-US" altLang="zh-CN" sz="2000" b="0" dirty="0" err="1">
                <a:latin typeface="Times New Roman" panose="02020603050405020304" pitchFamily="18" charset="0"/>
              </a:rPr>
              <a:t>ch</a:t>
            </a:r>
            <a:r>
              <a:rPr lang="en-US" altLang="zh-CN" sz="2000" b="0" dirty="0">
                <a:latin typeface="Times New Roman" panose="02020603050405020304" pitchFamily="18" charset="0"/>
              </a:rPr>
              <a:t>);</a:t>
            </a:r>
          </a:p>
          <a:p>
            <a:pPr algn="l" eaLnBrk="1" hangingPunct="1"/>
            <a:r>
              <a:rPr lang="en-US" altLang="zh-CN" sz="2000" b="0" dirty="0">
                <a:latin typeface="Times New Roman" panose="02020603050405020304" pitchFamily="18" charset="0"/>
              </a:rPr>
              <a:t>   E;</a:t>
            </a:r>
          </a:p>
          <a:p>
            <a:pPr algn="l" eaLnBrk="1" hangingPunct="1"/>
            <a:r>
              <a:rPr lang="en-US" altLang="zh-CN" sz="2000" b="0" dirty="0">
                <a:latin typeface="Times New Roman" panose="02020603050405020304" pitchFamily="18" charset="0"/>
              </a:rPr>
              <a:t>   IF </a:t>
            </a:r>
            <a:r>
              <a:rPr lang="en-US" altLang="zh-CN" sz="2000" b="0" dirty="0" err="1">
                <a:latin typeface="Times New Roman" panose="02020603050405020304" pitchFamily="18" charset="0"/>
              </a:rPr>
              <a:t>ch</a:t>
            </a:r>
            <a:r>
              <a:rPr lang="en-US" altLang="zh-CN" sz="2000" b="0" dirty="0">
                <a:latin typeface="Times New Roman" panose="02020603050405020304" pitchFamily="18" charset="0"/>
              </a:rPr>
              <a:t>=‘)’</a:t>
            </a:r>
          </a:p>
          <a:p>
            <a:pPr algn="l" eaLnBrk="1" hangingPunct="1"/>
            <a:r>
              <a:rPr lang="en-US" altLang="zh-CN" sz="2000" b="0" dirty="0">
                <a:latin typeface="Times New Roman" panose="02020603050405020304" pitchFamily="18" charset="0"/>
              </a:rPr>
              <a:t>      THEN </a:t>
            </a:r>
            <a:r>
              <a:rPr lang="en-US" altLang="zh-CN" sz="2000" b="0" dirty="0" err="1">
                <a:latin typeface="Times New Roman" panose="02020603050405020304" pitchFamily="18" charset="0"/>
              </a:rPr>
              <a:t>getch</a:t>
            </a:r>
            <a:r>
              <a:rPr lang="en-US" altLang="zh-CN" sz="2000" b="0" dirty="0">
                <a:latin typeface="Times New Roman" panose="02020603050405020304" pitchFamily="18" charset="0"/>
              </a:rPr>
              <a:t>(</a:t>
            </a:r>
            <a:r>
              <a:rPr lang="en-US" altLang="zh-CN" sz="2000" b="0" dirty="0" err="1">
                <a:latin typeface="Times New Roman" panose="02020603050405020304" pitchFamily="18" charset="0"/>
              </a:rPr>
              <a:t>ch</a:t>
            </a:r>
            <a:r>
              <a:rPr lang="en-US" altLang="zh-CN" sz="2000" b="0" dirty="0">
                <a:latin typeface="Times New Roman" panose="02020603050405020304" pitchFamily="18" charset="0"/>
              </a:rPr>
              <a:t>)</a:t>
            </a:r>
          </a:p>
          <a:p>
            <a:pPr algn="l" eaLnBrk="1" hangingPunct="1"/>
            <a:r>
              <a:rPr lang="en-US" altLang="zh-CN" sz="2000" b="0" dirty="0">
                <a:latin typeface="Times New Roman" panose="02020603050405020304" pitchFamily="18" charset="0"/>
              </a:rPr>
              <a:t>      ELSE error</a:t>
            </a:r>
          </a:p>
          <a:p>
            <a:pPr algn="l" eaLnBrk="1" hangingPunct="1"/>
            <a:r>
              <a:rPr lang="en-US" altLang="zh-CN" sz="2000" b="0" dirty="0">
                <a:latin typeface="Times New Roman" panose="02020603050405020304" pitchFamily="18" charset="0"/>
              </a:rPr>
              <a:t>  END</a:t>
            </a:r>
          </a:p>
          <a:p>
            <a:pPr algn="l" eaLnBrk="1" hangingPunct="1"/>
            <a:r>
              <a:rPr lang="en-US" altLang="zh-CN" sz="2000" b="0" dirty="0">
                <a:latin typeface="Times New Roman" panose="02020603050405020304" pitchFamily="18" charset="0"/>
              </a:rPr>
              <a:t>  ELSE</a:t>
            </a:r>
          </a:p>
          <a:p>
            <a:pPr algn="l" eaLnBrk="1" hangingPunct="1"/>
            <a:r>
              <a:rPr lang="en-US" altLang="zh-CN" sz="2000" b="0" dirty="0">
                <a:latin typeface="Times New Roman" panose="02020603050405020304" pitchFamily="18" charset="0"/>
              </a:rPr>
              <a:t>    IF CH=’</a:t>
            </a:r>
            <a:r>
              <a:rPr lang="en-US" altLang="zh-CN" sz="2000" b="0" dirty="0" err="1">
                <a:latin typeface="Times New Roman" panose="02020603050405020304" pitchFamily="18" charset="0"/>
              </a:rPr>
              <a:t>i</a:t>
            </a:r>
            <a:r>
              <a:rPr lang="en-US" altLang="zh-CN" sz="2000" b="0" dirty="0">
                <a:latin typeface="Times New Roman" panose="02020603050405020304" pitchFamily="18" charset="0"/>
              </a:rPr>
              <a:t>‘</a:t>
            </a:r>
          </a:p>
          <a:p>
            <a:pPr algn="l" eaLnBrk="1" hangingPunct="1"/>
            <a:r>
              <a:rPr lang="en-US" altLang="zh-CN" sz="2000" b="0" dirty="0">
                <a:latin typeface="Times New Roman" panose="02020603050405020304" pitchFamily="18" charset="0"/>
              </a:rPr>
              <a:t>      THEN </a:t>
            </a:r>
            <a:r>
              <a:rPr lang="en-US" altLang="zh-CN" sz="2000" b="0" dirty="0" err="1">
                <a:latin typeface="Times New Roman" panose="02020603050405020304" pitchFamily="18" charset="0"/>
              </a:rPr>
              <a:t>getch</a:t>
            </a:r>
            <a:r>
              <a:rPr lang="en-US" altLang="zh-CN" sz="2000" b="0" dirty="0">
                <a:latin typeface="Times New Roman" panose="02020603050405020304" pitchFamily="18" charset="0"/>
              </a:rPr>
              <a:t>(</a:t>
            </a:r>
            <a:r>
              <a:rPr lang="en-US" altLang="zh-CN" sz="2000" b="0" dirty="0" err="1">
                <a:latin typeface="Times New Roman" panose="02020603050405020304" pitchFamily="18" charset="0"/>
              </a:rPr>
              <a:t>ch</a:t>
            </a:r>
            <a:r>
              <a:rPr lang="en-US" altLang="zh-CN" sz="2000" b="0" dirty="0">
                <a:latin typeface="Times New Roman" panose="02020603050405020304" pitchFamily="18" charset="0"/>
              </a:rPr>
              <a:t>)</a:t>
            </a:r>
          </a:p>
          <a:p>
            <a:pPr algn="l" eaLnBrk="1" hangingPunct="1"/>
            <a:r>
              <a:rPr lang="en-US" altLang="zh-CN" sz="2000" b="0" dirty="0">
                <a:latin typeface="Times New Roman" panose="02020603050405020304" pitchFamily="18" charset="0"/>
              </a:rPr>
              <a:t>      ELSE error</a:t>
            </a:r>
          </a:p>
          <a:p>
            <a:pPr algn="l" eaLnBrk="1" hangingPunct="1"/>
            <a:r>
              <a:rPr lang="en-US" altLang="zh-CN" sz="2000" b="0" dirty="0">
                <a:latin typeface="Times New Roman" panose="02020603050405020304" pitchFamily="18" charset="0"/>
              </a:rPr>
              <a:t>SCOUT</a:t>
            </a:r>
          </a:p>
          <a:p>
            <a:pPr algn="l" eaLnBrk="1" hangingPunct="1"/>
            <a:r>
              <a:rPr lang="en-US" altLang="zh-CN" sz="2000" b="0" dirty="0">
                <a:latin typeface="Times New Roman" panose="02020603050405020304" pitchFamily="18" charset="0"/>
              </a:rPr>
              <a:t>END</a:t>
            </a:r>
          </a:p>
        </p:txBody>
      </p:sp>
    </p:spTree>
    <p:extLst>
      <p:ext uri="{BB962C8B-B14F-4D97-AF65-F5344CB8AC3E}">
        <p14:creationId xmlns:p14="http://schemas.microsoft.com/office/powerpoint/2010/main" val="36957280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r>
              <a:rPr lang="zh-CN" altLang="en-US" dirty="0" smtClean="0"/>
              <a:t>作业：</a:t>
            </a:r>
            <a:endParaRPr lang="en-US" altLang="zh-CN" dirty="0" smtClean="0"/>
          </a:p>
          <a:p>
            <a:r>
              <a:rPr lang="zh-CN" altLang="en-US" dirty="0" smtClean="0"/>
              <a:t>用框图法描述识别下面文法句子的递归子程序</a:t>
            </a:r>
            <a:endParaRPr lang="en-US" altLang="zh-CN" dirty="0" smtClean="0"/>
          </a:p>
          <a:p>
            <a:pPr>
              <a:defRPr/>
            </a:pPr>
            <a:r>
              <a:rPr lang="zh-CN" altLang="en-US" dirty="0">
                <a:latin typeface="仿宋_GB2312" pitchFamily="49" charset="-122"/>
                <a:ea typeface="仿宋_GB2312" pitchFamily="49" charset="-122"/>
              </a:rPr>
              <a:t>文法</a:t>
            </a:r>
            <a:r>
              <a:rPr lang="en-US" altLang="zh-CN" dirty="0">
                <a:latin typeface="仿宋_GB2312" pitchFamily="49" charset="-122"/>
                <a:ea typeface="仿宋_GB2312" pitchFamily="49" charset="-122"/>
              </a:rPr>
              <a:t>G[A]:</a:t>
            </a:r>
          </a:p>
          <a:p>
            <a:pPr>
              <a:defRPr/>
            </a:pPr>
            <a:r>
              <a:rPr lang="en-US" altLang="zh-CN" dirty="0">
                <a:latin typeface="仿宋_GB2312" pitchFamily="49" charset="-122"/>
                <a:ea typeface="仿宋_GB2312" pitchFamily="49" charset="-122"/>
              </a:rPr>
              <a:t>A::=[</a:t>
            </a:r>
            <a:r>
              <a:rPr lang="en-US" altLang="zh-CN" dirty="0" smtClean="0">
                <a:latin typeface="仿宋_GB2312" pitchFamily="49" charset="-122"/>
                <a:ea typeface="仿宋_GB2312" pitchFamily="49" charset="-122"/>
              </a:rPr>
              <a:t>B</a:t>
            </a:r>
            <a:endParaRPr lang="en-US" altLang="zh-CN" dirty="0">
              <a:latin typeface="仿宋_GB2312" pitchFamily="49" charset="-122"/>
              <a:ea typeface="仿宋_GB2312" pitchFamily="49" charset="-122"/>
            </a:endParaRPr>
          </a:p>
          <a:p>
            <a:pPr>
              <a:defRPr/>
            </a:pPr>
            <a:r>
              <a:rPr lang="en-US" altLang="zh-CN" dirty="0">
                <a:latin typeface="仿宋_GB2312" pitchFamily="49" charset="-122"/>
                <a:ea typeface="仿宋_GB2312" pitchFamily="49" charset="-122"/>
              </a:rPr>
              <a:t>B::=X] | BA    </a:t>
            </a:r>
          </a:p>
          <a:p>
            <a:pPr>
              <a:defRPr/>
            </a:pPr>
            <a:r>
              <a:rPr lang="en-US" altLang="zh-CN" dirty="0">
                <a:latin typeface="仿宋_GB2312" pitchFamily="49" charset="-122"/>
                <a:ea typeface="仿宋_GB2312" pitchFamily="49" charset="-122"/>
              </a:rPr>
              <a:t>X::=Xa | </a:t>
            </a:r>
            <a:r>
              <a:rPr lang="en-US" altLang="zh-CN" dirty="0" err="1">
                <a:latin typeface="仿宋_GB2312" pitchFamily="49" charset="-122"/>
                <a:ea typeface="仿宋_GB2312" pitchFamily="49" charset="-122"/>
              </a:rPr>
              <a:t>Xb</a:t>
            </a:r>
            <a:r>
              <a:rPr lang="en-US" altLang="zh-CN" dirty="0">
                <a:latin typeface="仿宋_GB2312" pitchFamily="49" charset="-122"/>
                <a:ea typeface="仿宋_GB2312" pitchFamily="49" charset="-122"/>
              </a:rPr>
              <a:t> | a | b</a:t>
            </a:r>
            <a:endParaRPr lang="zh-CN" altLang="en-US" dirty="0"/>
          </a:p>
        </p:txBody>
      </p:sp>
      <p:sp>
        <p:nvSpPr>
          <p:cNvPr id="4" name="灯片编号占位符 3"/>
          <p:cNvSpPr>
            <a:spLocks noGrp="1"/>
          </p:cNvSpPr>
          <p:nvPr>
            <p:ph type="sldNum" sz="quarter" idx="11"/>
          </p:nvPr>
        </p:nvSpPr>
        <p:spPr/>
        <p:txBody>
          <a:bodyPr/>
          <a:lstStyle/>
          <a:p>
            <a:pPr>
              <a:defRPr/>
            </a:pPr>
            <a:fld id="{E2DB72F4-B281-43A8-966F-509EB3388AD1}" type="slidenum">
              <a:rPr lang="zh-CN" altLang="en-US" smtClean="0"/>
              <a:pPr>
                <a:defRPr/>
              </a:pPr>
              <a:t>47</a:t>
            </a:fld>
            <a:endParaRPr lang="en-US" altLang="zh-CN"/>
          </a:p>
        </p:txBody>
      </p:sp>
    </p:spTree>
    <p:extLst>
      <p:ext uri="{BB962C8B-B14F-4D97-AF65-F5344CB8AC3E}">
        <p14:creationId xmlns:p14="http://schemas.microsoft.com/office/powerpoint/2010/main" val="226683200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p:cNvSpPr>
            <a:spLocks noChangeArrowheads="1"/>
          </p:cNvSpPr>
          <p:nvPr/>
        </p:nvSpPr>
        <p:spPr bwMode="auto">
          <a:xfrm>
            <a:off x="1611312" y="193676"/>
            <a:ext cx="9772967"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4.2.2</a:t>
            </a:r>
            <a:r>
              <a:rPr lang="zh-CN" altLang="en-US" sz="3700" b="1" dirty="0" smtClean="0">
                <a:solidFill>
                  <a:srgbClr val="011893"/>
                </a:solidFill>
                <a:effectLst/>
                <a:latin typeface="Times New Roman" panose="02020603050405020304" pitchFamily="18" charset="0"/>
              </a:rPr>
              <a:t>递归下降分析法</a:t>
            </a:r>
            <a:endParaRPr lang="zh-CN" altLang="en-US" sz="3000" b="1" dirty="0">
              <a:solidFill>
                <a:srgbClr val="011893"/>
              </a:solidFill>
              <a:effectLst/>
              <a:latin typeface="楷体_GB2312" pitchFamily="49" charset="-122"/>
              <a:ea typeface="楷体_GB2312" pitchFamily="49" charset="-122"/>
            </a:endParaRPr>
          </a:p>
        </p:txBody>
      </p:sp>
      <p:sp>
        <p:nvSpPr>
          <p:cNvPr id="14" name="Rectangle 3"/>
          <p:cNvSpPr txBox="1">
            <a:spLocks noChangeArrowheads="1"/>
          </p:cNvSpPr>
          <p:nvPr/>
        </p:nvSpPr>
        <p:spPr>
          <a:xfrm>
            <a:off x="1808955" y="1749425"/>
            <a:ext cx="9230519" cy="47371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buFont typeface="Wingdings" panose="05000000000000000000" pitchFamily="2" charset="2"/>
              <a:buNone/>
            </a:pPr>
            <a:endParaRPr lang="zh-CN" altLang="en-US" sz="1800" dirty="0">
              <a:latin typeface="宋体" panose="02010600030101010101" pitchFamily="2" charset="-122"/>
            </a:endParaRPr>
          </a:p>
        </p:txBody>
      </p:sp>
      <p:sp>
        <p:nvSpPr>
          <p:cNvPr id="6" name="Rectangle 1030"/>
          <p:cNvSpPr>
            <a:spLocks noChangeArrowheads="1"/>
          </p:cNvSpPr>
          <p:nvPr/>
        </p:nvSpPr>
        <p:spPr bwMode="auto">
          <a:xfrm>
            <a:off x="2009775" y="2095500"/>
            <a:ext cx="8477250" cy="3231654"/>
          </a:xfrm>
          <a:prstGeom prst="rect">
            <a:avLst/>
          </a:prstGeom>
          <a:noFill/>
          <a:ln w="9525" algn="ctr">
            <a:noFill/>
            <a:miter lim="800000"/>
            <a:headEnd/>
            <a:tailEnd/>
          </a:ln>
          <a:effectLst/>
        </p:spPr>
        <p:txBody>
          <a:bodyPr wrap="square">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just" eaLnBrk="1" hangingPunct="1">
              <a:spcBef>
                <a:spcPct val="20000"/>
              </a:spcBef>
              <a:buClr>
                <a:schemeClr val="folHlink"/>
              </a:buClr>
              <a:buSzPct val="60000"/>
              <a:buFont typeface="Wingdings" panose="05000000000000000000" pitchFamily="2" charset="2"/>
              <a:buNone/>
            </a:pPr>
            <a:r>
              <a:rPr lang="zh-CN" altLang="en-US" sz="2000" dirty="0" smtClean="0">
                <a:latin typeface="Times New Roman" panose="02020603050405020304" pitchFamily="18" charset="0"/>
              </a:rPr>
              <a:t>设有</a:t>
            </a:r>
            <a:r>
              <a:rPr lang="zh-CN" altLang="en-US" sz="2000" dirty="0">
                <a:latin typeface="Times New Roman" panose="02020603050405020304" pitchFamily="18" charset="0"/>
              </a:rPr>
              <a:t>文法Ｇ［Ｅ］</a:t>
            </a:r>
          </a:p>
          <a:p>
            <a:pPr algn="just" eaLnBrk="1" hangingPunct="1">
              <a:spcBef>
                <a:spcPct val="20000"/>
              </a:spcBef>
              <a:buClr>
                <a:schemeClr val="folHlink"/>
              </a:buClr>
              <a:buSzPct val="60000"/>
              <a:buFont typeface="Wingdings" panose="05000000000000000000" pitchFamily="2" charset="2"/>
              <a:buNone/>
            </a:pPr>
            <a:r>
              <a:rPr lang="zh-CN" altLang="en-US" sz="2000" dirty="0">
                <a:latin typeface="Times New Roman" panose="02020603050405020304" pitchFamily="18" charset="0"/>
              </a:rPr>
              <a:t>Ｅ∷＝</a:t>
            </a:r>
            <a:r>
              <a:rPr lang="en-US" altLang="zh-CN" sz="2000" dirty="0" err="1">
                <a:latin typeface="Times New Roman" panose="02020603050405020304" pitchFamily="18" charset="0"/>
              </a:rPr>
              <a:t>eBaA</a:t>
            </a:r>
            <a:r>
              <a:rPr lang="en-US" altLang="zh-CN" sz="2000" dirty="0">
                <a:latin typeface="Times New Roman" panose="02020603050405020304" pitchFamily="18" charset="0"/>
              </a:rPr>
              <a:t></a:t>
            </a:r>
          </a:p>
          <a:p>
            <a:pPr algn="just" eaLnBrk="1" hangingPunct="1">
              <a:spcBef>
                <a:spcPct val="20000"/>
              </a:spcBef>
              <a:buClr>
                <a:schemeClr val="folHlink"/>
              </a:buClr>
              <a:buSzPct val="60000"/>
              <a:buFont typeface="Wingdings" panose="05000000000000000000" pitchFamily="2" charset="2"/>
              <a:buNone/>
            </a:pPr>
            <a:r>
              <a:rPr lang="zh-CN" altLang="en-US" sz="2000" dirty="0">
                <a:latin typeface="Times New Roman" panose="02020603050405020304" pitchFamily="18" charset="0"/>
              </a:rPr>
              <a:t>Ａ∷＝</a:t>
            </a:r>
            <a:r>
              <a:rPr lang="en-US" altLang="zh-CN" sz="2000" dirty="0">
                <a:latin typeface="Times New Roman" panose="02020603050405020304" pitchFamily="18" charset="0"/>
              </a:rPr>
              <a:t>a</a:t>
            </a:r>
            <a:r>
              <a:rPr lang="zh-CN" altLang="en-US" sz="2000" dirty="0">
                <a:latin typeface="Times New Roman" panose="02020603050405020304" pitchFamily="18" charset="0"/>
              </a:rPr>
              <a:t>｜</a:t>
            </a:r>
            <a:r>
              <a:rPr lang="en-US" altLang="zh-CN" sz="2000" dirty="0" err="1">
                <a:latin typeface="Times New Roman" panose="02020603050405020304" pitchFamily="18" charset="0"/>
              </a:rPr>
              <a:t>bAcB</a:t>
            </a:r>
            <a:r>
              <a:rPr lang="en-US" altLang="zh-CN" sz="2000" dirty="0">
                <a:latin typeface="Times New Roman" panose="02020603050405020304" pitchFamily="18" charset="0"/>
              </a:rPr>
              <a:t></a:t>
            </a:r>
          </a:p>
          <a:p>
            <a:pPr algn="just" eaLnBrk="1" hangingPunct="1">
              <a:spcBef>
                <a:spcPct val="20000"/>
              </a:spcBef>
              <a:buClr>
                <a:schemeClr val="folHlink"/>
              </a:buClr>
              <a:buSzPct val="60000"/>
              <a:buFont typeface="Wingdings" panose="05000000000000000000" pitchFamily="2" charset="2"/>
              <a:buNone/>
            </a:pPr>
            <a:r>
              <a:rPr lang="zh-CN" altLang="en-US" sz="2000" dirty="0">
                <a:latin typeface="Times New Roman" panose="02020603050405020304" pitchFamily="18" charset="0"/>
              </a:rPr>
              <a:t>Ｂ∷＝</a:t>
            </a:r>
            <a:r>
              <a:rPr lang="en-US" altLang="zh-CN" sz="2000" dirty="0" err="1">
                <a:latin typeface="Times New Roman" panose="02020603050405020304" pitchFamily="18" charset="0"/>
              </a:rPr>
              <a:t>dEd</a:t>
            </a:r>
            <a:r>
              <a:rPr lang="zh-CN" altLang="en-US" sz="2000" dirty="0">
                <a:latin typeface="Times New Roman" panose="02020603050405020304" pitchFamily="18" charset="0"/>
              </a:rPr>
              <a:t>｜</a:t>
            </a:r>
            <a:r>
              <a:rPr lang="en-US" altLang="zh-CN" sz="2000" dirty="0" err="1">
                <a:latin typeface="Times New Roman" panose="02020603050405020304" pitchFamily="18" charset="0"/>
              </a:rPr>
              <a:t>aC</a:t>
            </a:r>
            <a:r>
              <a:rPr lang="en-US" altLang="zh-CN" sz="2000" dirty="0">
                <a:latin typeface="Times New Roman" panose="02020603050405020304" pitchFamily="18" charset="0"/>
              </a:rPr>
              <a:t></a:t>
            </a:r>
          </a:p>
          <a:p>
            <a:pPr algn="just" eaLnBrk="1" hangingPunct="1">
              <a:spcBef>
                <a:spcPct val="20000"/>
              </a:spcBef>
              <a:buClr>
                <a:schemeClr val="folHlink"/>
              </a:buClr>
              <a:buSzPct val="60000"/>
              <a:buFont typeface="Wingdings" panose="05000000000000000000" pitchFamily="2" charset="2"/>
              <a:buNone/>
            </a:pPr>
            <a:r>
              <a:rPr lang="zh-CN" altLang="en-US" sz="2000" dirty="0">
                <a:latin typeface="Times New Roman" panose="02020603050405020304" pitchFamily="18" charset="0"/>
              </a:rPr>
              <a:t>Ｃ∷＝</a:t>
            </a:r>
            <a:r>
              <a:rPr lang="en-US" altLang="zh-CN" sz="2000" dirty="0">
                <a:latin typeface="Times New Roman" panose="02020603050405020304" pitchFamily="18" charset="0"/>
              </a:rPr>
              <a:t>e</a:t>
            </a:r>
            <a:r>
              <a:rPr lang="zh-CN" altLang="en-US" sz="2000" dirty="0">
                <a:latin typeface="Times New Roman" panose="02020603050405020304" pitchFamily="18" charset="0"/>
              </a:rPr>
              <a:t>｜</a:t>
            </a:r>
            <a:r>
              <a:rPr lang="en-US" altLang="zh-CN" sz="2000" dirty="0" err="1">
                <a:latin typeface="Times New Roman" panose="02020603050405020304" pitchFamily="18" charset="0"/>
              </a:rPr>
              <a:t>dC</a:t>
            </a:r>
            <a:r>
              <a:rPr lang="en-US" altLang="zh-CN" sz="2000" dirty="0">
                <a:latin typeface="Times New Roman" panose="02020603050405020304" pitchFamily="18" charset="0"/>
              </a:rPr>
              <a:t></a:t>
            </a:r>
          </a:p>
          <a:p>
            <a:pPr algn="just" eaLnBrk="1" hangingPunct="1">
              <a:spcBef>
                <a:spcPct val="20000"/>
              </a:spcBef>
              <a:buClr>
                <a:schemeClr val="folHlink"/>
              </a:buClr>
              <a:buSzPct val="60000"/>
              <a:buFont typeface="Wingdings" panose="05000000000000000000" pitchFamily="2" charset="2"/>
              <a:buNone/>
            </a:pPr>
            <a:endParaRPr lang="en-US" altLang="zh-CN" sz="2000" dirty="0">
              <a:latin typeface="Times New Roman" panose="02020603050405020304" pitchFamily="18" charset="0"/>
            </a:endParaRPr>
          </a:p>
          <a:p>
            <a:pPr algn="just" eaLnBrk="1" hangingPunct="1">
              <a:spcBef>
                <a:spcPct val="20000"/>
              </a:spcBef>
              <a:buClr>
                <a:schemeClr val="folHlink"/>
              </a:buClr>
              <a:buSzPct val="60000"/>
              <a:buFont typeface="Wingdings" panose="05000000000000000000" pitchFamily="2" charset="2"/>
              <a:buNone/>
            </a:pPr>
            <a:r>
              <a:rPr lang="zh-CN" altLang="en-US" sz="2000" dirty="0">
                <a:latin typeface="Times New Roman" panose="02020603050405020304" pitchFamily="18" charset="0"/>
              </a:rPr>
              <a:t>此文法共有四个非终结符，并且在规则中都是递归出现，故应该编写四个相应的递归子程序：Ｐ（</a:t>
            </a:r>
            <a:r>
              <a:rPr lang="en-US" altLang="zh-CN" sz="2000" dirty="0">
                <a:latin typeface="Times New Roman" panose="02020603050405020304" pitchFamily="18" charset="0"/>
              </a:rPr>
              <a:t>E</a:t>
            </a:r>
            <a:r>
              <a:rPr lang="zh-CN" altLang="en-US" sz="2000" dirty="0">
                <a:latin typeface="Times New Roman" panose="02020603050405020304" pitchFamily="18" charset="0"/>
              </a:rPr>
              <a:t>）、Ｐ（Ａ）、Ｐ（Ｂ）、Ｐ（Ｃ）。在第一次执行前，</a:t>
            </a:r>
            <a:r>
              <a:rPr lang="en-US" altLang="zh-CN" sz="2000" dirty="0" err="1">
                <a:latin typeface="Times New Roman" panose="02020603050405020304" pitchFamily="18" charset="0"/>
              </a:rPr>
              <a:t>ch</a:t>
            </a:r>
            <a:r>
              <a:rPr lang="zh-CN" altLang="en-US" sz="2000" dirty="0">
                <a:latin typeface="Times New Roman" panose="02020603050405020304" pitchFamily="18" charset="0"/>
              </a:rPr>
              <a:t>中已存有输入串中首字符。</a:t>
            </a:r>
            <a:r>
              <a:rPr lang="zh-CN" altLang="en-US" sz="2000" b="0" dirty="0">
                <a:latin typeface="宋体" panose="02010600030101010101" pitchFamily="2" charset="-122"/>
              </a:rPr>
              <a:t> </a:t>
            </a:r>
          </a:p>
        </p:txBody>
      </p:sp>
      <p:sp>
        <p:nvSpPr>
          <p:cNvPr id="7" name="Rectangle 3"/>
          <p:cNvSpPr>
            <a:spLocks noChangeArrowheads="1"/>
          </p:cNvSpPr>
          <p:nvPr/>
        </p:nvSpPr>
        <p:spPr bwMode="auto">
          <a:xfrm>
            <a:off x="1806576" y="839788"/>
            <a:ext cx="2656496" cy="7375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dirty="0">
                <a:latin typeface="Times New Roman" panose="02020603050405020304" pitchFamily="18" charset="0"/>
                <a:ea typeface="黑体" panose="02010609060101010101" pitchFamily="49" charset="-122"/>
              </a:rPr>
              <a:t>三、实例说明</a:t>
            </a:r>
          </a:p>
        </p:txBody>
      </p:sp>
    </p:spTree>
    <p:extLst>
      <p:ext uri="{BB962C8B-B14F-4D97-AF65-F5344CB8AC3E}">
        <p14:creationId xmlns:p14="http://schemas.microsoft.com/office/powerpoint/2010/main" val="161518044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a:xfrm>
            <a:off x="1014845" y="190500"/>
            <a:ext cx="3990255" cy="847725"/>
          </a:xfrm>
          <a:noFill/>
        </p:spPr>
        <p:txBody>
          <a:bodyPr>
            <a:normAutofit fontScale="90000"/>
          </a:bodyPr>
          <a:lstStyle/>
          <a:p>
            <a:pPr eaLnBrk="1" hangingPunct="1"/>
            <a:r>
              <a:rPr lang="en-US" altLang="zh-CN" sz="2800" dirty="0">
                <a:solidFill>
                  <a:srgbClr val="011893"/>
                </a:solidFill>
              </a:rPr>
              <a:t>(1)</a:t>
            </a:r>
            <a:r>
              <a:rPr lang="zh-CN" altLang="en-US" sz="2800" dirty="0">
                <a:solidFill>
                  <a:srgbClr val="011893"/>
                </a:solidFill>
              </a:rPr>
              <a:t>构造递归子程序：Ｐ</a:t>
            </a:r>
            <a:r>
              <a:rPr lang="en-US" altLang="zh-CN" sz="2800" dirty="0">
                <a:solidFill>
                  <a:srgbClr val="011893"/>
                </a:solidFill>
              </a:rPr>
              <a:t>(E)</a:t>
            </a:r>
            <a:endParaRPr lang="zh-CN" altLang="en-US" sz="2800" dirty="0">
              <a:solidFill>
                <a:srgbClr val="011893"/>
              </a:solidFill>
            </a:endParaRPr>
          </a:p>
        </p:txBody>
      </p:sp>
      <p:sp>
        <p:nvSpPr>
          <p:cNvPr id="38" name="灯片编号占位符 5"/>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D39D8E77-3B37-44FD-A7A4-4D8248608952}" type="slidenum">
              <a:rPr lang="en-US" altLang="zh-CN"/>
              <a:pPr eaLnBrk="1" hangingPunct="1"/>
              <a:t>6</a:t>
            </a:fld>
            <a:endParaRPr lang="en-US" altLang="zh-CN"/>
          </a:p>
        </p:txBody>
      </p:sp>
      <p:sp>
        <p:nvSpPr>
          <p:cNvPr id="54276" name="AutoShape 4"/>
          <p:cNvSpPr>
            <a:spLocks noChangeArrowheads="1"/>
          </p:cNvSpPr>
          <p:nvPr/>
        </p:nvSpPr>
        <p:spPr bwMode="auto">
          <a:xfrm>
            <a:off x="7248525" y="549275"/>
            <a:ext cx="287338" cy="387350"/>
          </a:xfrm>
          <a:prstGeom prst="downArrow">
            <a:avLst>
              <a:gd name="adj1" fmla="val 50000"/>
              <a:gd name="adj2" fmla="val 33702"/>
            </a:avLst>
          </a:prstGeom>
          <a:no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145413" name="Rectangle 5"/>
          <p:cNvSpPr>
            <a:spLocks noChangeArrowheads="1"/>
          </p:cNvSpPr>
          <p:nvPr/>
        </p:nvSpPr>
        <p:spPr bwMode="auto">
          <a:xfrm>
            <a:off x="6816726" y="1001714"/>
            <a:ext cx="1223963" cy="388937"/>
          </a:xfrm>
          <a:prstGeom prst="rect">
            <a:avLst/>
          </a:prstGeom>
          <a:noFill/>
          <a:ln w="9525">
            <a:solidFill>
              <a:schemeClr val="tx1"/>
            </a:solidFill>
            <a:miter lim="800000"/>
            <a:headEnd/>
            <a:tailEnd/>
          </a:ln>
          <a:effectLst/>
        </p:spPr>
        <p:txBody>
          <a:bodyPr wrap="none" anchor="ctr"/>
          <a:lstStyle/>
          <a:p>
            <a:pPr>
              <a:defRPr/>
            </a:pPr>
            <a:r>
              <a:rPr lang="en-US" altLang="zh-CN" dirty="0">
                <a:effectLst>
                  <a:outerShdw blurRad="38100" dist="38100" dir="2700000" algn="tl">
                    <a:srgbClr val="000000"/>
                  </a:outerShdw>
                </a:effectLst>
                <a:latin typeface="Arial" charset="0"/>
              </a:rPr>
              <a:t>SCIN</a:t>
            </a:r>
          </a:p>
        </p:txBody>
      </p:sp>
      <p:sp>
        <p:nvSpPr>
          <p:cNvPr id="145414" name="Line 6"/>
          <p:cNvSpPr>
            <a:spLocks noChangeShapeType="1"/>
          </p:cNvSpPr>
          <p:nvPr/>
        </p:nvSpPr>
        <p:spPr bwMode="auto">
          <a:xfrm>
            <a:off x="7392988" y="1397001"/>
            <a:ext cx="0" cy="322263"/>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5415" name="Text Box 7"/>
          <p:cNvSpPr txBox="1">
            <a:spLocks noChangeArrowheads="1"/>
          </p:cNvSpPr>
          <p:nvPr/>
        </p:nvSpPr>
        <p:spPr bwMode="auto">
          <a:xfrm>
            <a:off x="6816725" y="1654176"/>
            <a:ext cx="1225550" cy="396875"/>
          </a:xfrm>
          <a:prstGeom prst="rect">
            <a:avLst/>
          </a:prstGeom>
          <a:noFill/>
          <a:ln w="9525" algn="ctr">
            <a:noFill/>
            <a:miter lim="800000"/>
            <a:headEnd/>
            <a:tailEnd/>
          </a:ln>
          <a:effectLst/>
        </p:spPr>
        <p:txBody>
          <a:bodyPr>
            <a:spAutoFit/>
          </a:bodyPr>
          <a:lstStyle/>
          <a:p>
            <a:pPr>
              <a:spcBef>
                <a:spcPct val="50000"/>
              </a:spcBef>
              <a:defRPr/>
            </a:pPr>
            <a:r>
              <a:rPr lang="en-US" altLang="zh-CN" sz="2000" dirty="0">
                <a:effectLst>
                  <a:outerShdw blurRad="38100" dist="38100" dir="2700000" algn="tl">
                    <a:srgbClr val="000000"/>
                  </a:outerShdw>
                </a:effectLst>
                <a:latin typeface="Arial" charset="0"/>
              </a:rPr>
              <a:t>ch=e?</a:t>
            </a:r>
          </a:p>
        </p:txBody>
      </p:sp>
      <p:sp>
        <p:nvSpPr>
          <p:cNvPr id="145416" name="Text Box 8"/>
          <p:cNvSpPr txBox="1">
            <a:spLocks noChangeArrowheads="1"/>
          </p:cNvSpPr>
          <p:nvPr/>
        </p:nvSpPr>
        <p:spPr bwMode="auto">
          <a:xfrm>
            <a:off x="6961189" y="614363"/>
            <a:ext cx="287337" cy="366712"/>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1</a:t>
            </a:r>
          </a:p>
        </p:txBody>
      </p:sp>
      <p:sp>
        <p:nvSpPr>
          <p:cNvPr id="145417" name="Text Box 9"/>
          <p:cNvSpPr txBox="1">
            <a:spLocks noChangeArrowheads="1"/>
          </p:cNvSpPr>
          <p:nvPr/>
        </p:nvSpPr>
        <p:spPr bwMode="auto">
          <a:xfrm>
            <a:off x="6961189" y="1390651"/>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2</a:t>
            </a:r>
          </a:p>
        </p:txBody>
      </p:sp>
      <p:sp>
        <p:nvSpPr>
          <p:cNvPr id="145418" name="Line 10"/>
          <p:cNvSpPr>
            <a:spLocks noChangeShapeType="1"/>
          </p:cNvSpPr>
          <p:nvPr/>
        </p:nvSpPr>
        <p:spPr bwMode="auto">
          <a:xfrm flipH="1">
            <a:off x="6600826" y="1971675"/>
            <a:ext cx="720725" cy="387350"/>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5419" name="Rectangle 11"/>
          <p:cNvSpPr>
            <a:spLocks noChangeArrowheads="1"/>
          </p:cNvSpPr>
          <p:nvPr/>
        </p:nvSpPr>
        <p:spPr bwMode="auto">
          <a:xfrm>
            <a:off x="6024563" y="2359025"/>
            <a:ext cx="1223962" cy="387350"/>
          </a:xfrm>
          <a:prstGeom prst="rect">
            <a:avLst/>
          </a:prstGeom>
          <a:noFill/>
          <a:ln w="9525">
            <a:solidFill>
              <a:schemeClr val="tx1"/>
            </a:solidFill>
            <a:miter lim="800000"/>
            <a:headEnd/>
            <a:tailEnd/>
          </a:ln>
          <a:effectLst/>
        </p:spPr>
        <p:txBody>
          <a:bodyPr wrap="none" anchor="ctr"/>
          <a:lstStyle/>
          <a:p>
            <a:pPr>
              <a:defRPr/>
            </a:pPr>
            <a:r>
              <a:rPr lang="en-US" altLang="zh-CN" dirty="0">
                <a:effectLst>
                  <a:outerShdw blurRad="38100" dist="38100" dir="2700000" algn="tl">
                    <a:srgbClr val="000000"/>
                  </a:outerShdw>
                </a:effectLst>
                <a:latin typeface="Arial" charset="0"/>
              </a:rPr>
              <a:t>READ</a:t>
            </a:r>
          </a:p>
        </p:txBody>
      </p:sp>
      <p:sp>
        <p:nvSpPr>
          <p:cNvPr id="145420" name="Line 12"/>
          <p:cNvSpPr>
            <a:spLocks noChangeShapeType="1"/>
          </p:cNvSpPr>
          <p:nvPr/>
        </p:nvSpPr>
        <p:spPr bwMode="auto">
          <a:xfrm>
            <a:off x="6600825" y="2746376"/>
            <a:ext cx="0" cy="322263"/>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5421" name="Rectangle 13"/>
          <p:cNvSpPr>
            <a:spLocks noChangeArrowheads="1"/>
          </p:cNvSpPr>
          <p:nvPr/>
        </p:nvSpPr>
        <p:spPr bwMode="auto">
          <a:xfrm>
            <a:off x="6024563" y="3070225"/>
            <a:ext cx="1223962" cy="387350"/>
          </a:xfrm>
          <a:prstGeom prst="rect">
            <a:avLst/>
          </a:prstGeom>
          <a:no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P(B)</a:t>
            </a:r>
          </a:p>
        </p:txBody>
      </p:sp>
      <p:sp>
        <p:nvSpPr>
          <p:cNvPr id="145422" name="Line 14"/>
          <p:cNvSpPr>
            <a:spLocks noChangeShapeType="1"/>
          </p:cNvSpPr>
          <p:nvPr/>
        </p:nvSpPr>
        <p:spPr bwMode="auto">
          <a:xfrm>
            <a:off x="6600825" y="3459163"/>
            <a:ext cx="0" cy="322262"/>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5423" name="Text Box 15"/>
          <p:cNvSpPr txBox="1">
            <a:spLocks noChangeArrowheads="1"/>
          </p:cNvSpPr>
          <p:nvPr/>
        </p:nvSpPr>
        <p:spPr bwMode="auto">
          <a:xfrm>
            <a:off x="6022975" y="3716339"/>
            <a:ext cx="1225550" cy="396875"/>
          </a:xfrm>
          <a:prstGeom prst="rect">
            <a:avLst/>
          </a:prstGeom>
          <a:no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ch=a?</a:t>
            </a:r>
          </a:p>
        </p:txBody>
      </p:sp>
      <p:sp>
        <p:nvSpPr>
          <p:cNvPr id="145424" name="Line 16"/>
          <p:cNvSpPr>
            <a:spLocks noChangeShapeType="1"/>
          </p:cNvSpPr>
          <p:nvPr/>
        </p:nvSpPr>
        <p:spPr bwMode="auto">
          <a:xfrm>
            <a:off x="7464426" y="1971675"/>
            <a:ext cx="792163" cy="387350"/>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5425" name="Rectangle 17"/>
          <p:cNvSpPr>
            <a:spLocks noChangeArrowheads="1"/>
          </p:cNvSpPr>
          <p:nvPr/>
        </p:nvSpPr>
        <p:spPr bwMode="auto">
          <a:xfrm>
            <a:off x="7608888" y="2359025"/>
            <a:ext cx="1223962" cy="387350"/>
          </a:xfrm>
          <a:prstGeom prst="rect">
            <a:avLst/>
          </a:prstGeom>
          <a:noFill/>
          <a:ln w="9525">
            <a:no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ERROR</a:t>
            </a:r>
          </a:p>
        </p:txBody>
      </p:sp>
      <p:sp>
        <p:nvSpPr>
          <p:cNvPr id="145426" name="Line 18"/>
          <p:cNvSpPr>
            <a:spLocks noChangeShapeType="1"/>
          </p:cNvSpPr>
          <p:nvPr/>
        </p:nvSpPr>
        <p:spPr bwMode="auto">
          <a:xfrm flipH="1">
            <a:off x="5808664" y="4040188"/>
            <a:ext cx="720725" cy="387350"/>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5427" name="Rectangle 19"/>
          <p:cNvSpPr>
            <a:spLocks noChangeArrowheads="1"/>
          </p:cNvSpPr>
          <p:nvPr/>
        </p:nvSpPr>
        <p:spPr bwMode="auto">
          <a:xfrm>
            <a:off x="5232401" y="4427538"/>
            <a:ext cx="1223963" cy="387350"/>
          </a:xfrm>
          <a:prstGeom prst="rect">
            <a:avLst/>
          </a:prstGeom>
          <a:no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READ</a:t>
            </a:r>
          </a:p>
        </p:txBody>
      </p:sp>
      <p:sp>
        <p:nvSpPr>
          <p:cNvPr id="145428" name="Line 20"/>
          <p:cNvSpPr>
            <a:spLocks noChangeShapeType="1"/>
          </p:cNvSpPr>
          <p:nvPr/>
        </p:nvSpPr>
        <p:spPr bwMode="auto">
          <a:xfrm>
            <a:off x="5808663" y="4814888"/>
            <a:ext cx="0" cy="322262"/>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5429" name="Rectangle 21"/>
          <p:cNvSpPr>
            <a:spLocks noChangeArrowheads="1"/>
          </p:cNvSpPr>
          <p:nvPr/>
        </p:nvSpPr>
        <p:spPr bwMode="auto">
          <a:xfrm>
            <a:off x="5232401" y="5138738"/>
            <a:ext cx="1223963" cy="387350"/>
          </a:xfrm>
          <a:prstGeom prst="rect">
            <a:avLst/>
          </a:prstGeom>
          <a:no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P(A)</a:t>
            </a:r>
          </a:p>
        </p:txBody>
      </p:sp>
      <p:sp>
        <p:nvSpPr>
          <p:cNvPr id="145430" name="Line 22"/>
          <p:cNvSpPr>
            <a:spLocks noChangeShapeType="1"/>
          </p:cNvSpPr>
          <p:nvPr/>
        </p:nvSpPr>
        <p:spPr bwMode="auto">
          <a:xfrm>
            <a:off x="6672263" y="4040188"/>
            <a:ext cx="792162" cy="387350"/>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5431" name="Rectangle 23"/>
          <p:cNvSpPr>
            <a:spLocks noChangeArrowheads="1"/>
          </p:cNvSpPr>
          <p:nvPr/>
        </p:nvSpPr>
        <p:spPr bwMode="auto">
          <a:xfrm>
            <a:off x="6816726" y="4427538"/>
            <a:ext cx="1223963" cy="387350"/>
          </a:xfrm>
          <a:prstGeom prst="rect">
            <a:avLst/>
          </a:prstGeom>
          <a:noFill/>
          <a:ln w="9525">
            <a:no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ERROR</a:t>
            </a:r>
          </a:p>
        </p:txBody>
      </p:sp>
      <p:sp>
        <p:nvSpPr>
          <p:cNvPr id="145432" name="Line 24"/>
          <p:cNvSpPr>
            <a:spLocks noChangeShapeType="1"/>
          </p:cNvSpPr>
          <p:nvPr/>
        </p:nvSpPr>
        <p:spPr bwMode="auto">
          <a:xfrm>
            <a:off x="5808663" y="5526088"/>
            <a:ext cx="0" cy="322262"/>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5433" name="Rectangle 25"/>
          <p:cNvSpPr>
            <a:spLocks noChangeArrowheads="1"/>
          </p:cNvSpPr>
          <p:nvPr/>
        </p:nvSpPr>
        <p:spPr bwMode="auto">
          <a:xfrm>
            <a:off x="5232401" y="5849938"/>
            <a:ext cx="1223963" cy="387350"/>
          </a:xfrm>
          <a:prstGeom prst="rect">
            <a:avLst/>
          </a:prstGeom>
          <a:no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SCOUT</a:t>
            </a:r>
          </a:p>
        </p:txBody>
      </p:sp>
      <p:sp>
        <p:nvSpPr>
          <p:cNvPr id="145435" name="Rectangle 27"/>
          <p:cNvSpPr>
            <a:spLocks noChangeArrowheads="1"/>
          </p:cNvSpPr>
          <p:nvPr/>
        </p:nvSpPr>
        <p:spPr bwMode="auto">
          <a:xfrm>
            <a:off x="1919288" y="908050"/>
            <a:ext cx="3033712" cy="1677988"/>
          </a:xfrm>
          <a:prstGeom prst="rect">
            <a:avLst/>
          </a:prstGeom>
          <a:noFill/>
          <a:ln w="9525" algn="ctr">
            <a:noFill/>
            <a:miter lim="800000"/>
            <a:headEnd/>
            <a:tailEnd/>
          </a:ln>
          <a:effectLst/>
        </p:spPr>
        <p:txBody>
          <a:bodyPr>
            <a:spAutoFit/>
          </a:bodyPr>
          <a:lstStyle/>
          <a:p>
            <a:pPr>
              <a:spcBef>
                <a:spcPct val="50000"/>
              </a:spcBef>
              <a:defRPr/>
            </a:pPr>
            <a:r>
              <a:rPr lang="zh-CN" altLang="en-US" sz="2800" b="1" dirty="0">
                <a:latin typeface="Arial" charset="0"/>
              </a:rPr>
              <a:t>Ｅ∷＝</a:t>
            </a:r>
            <a:r>
              <a:rPr lang="en-US" altLang="zh-CN" sz="2800" b="1" dirty="0">
                <a:latin typeface="Arial" charset="0"/>
              </a:rPr>
              <a:t>eBaA</a:t>
            </a:r>
          </a:p>
          <a:p>
            <a:pPr algn="l">
              <a:spcBef>
                <a:spcPct val="50000"/>
              </a:spcBef>
              <a:defRPr/>
            </a:pPr>
            <a:r>
              <a:rPr lang="zh-CN" altLang="en-US" sz="3200" b="1" dirty="0">
                <a:latin typeface="Arial" charset="0"/>
              </a:rPr>
              <a:t>（</a:t>
            </a:r>
            <a:r>
              <a:rPr lang="zh-CN" altLang="en-US" sz="2800" b="1" dirty="0">
                <a:latin typeface="Arial" charset="0"/>
              </a:rPr>
              <a:t>用</a:t>
            </a:r>
            <a:r>
              <a:rPr lang="zh-CN" altLang="en-US" sz="2800" b="1" dirty="0">
                <a:solidFill>
                  <a:srgbClr val="011893"/>
                </a:solidFill>
                <a:latin typeface="Arial" charset="0"/>
              </a:rPr>
              <a:t>方法  </a:t>
            </a:r>
            <a:r>
              <a:rPr lang="en-US" altLang="zh-CN" sz="2800" b="1" dirty="0">
                <a:solidFill>
                  <a:srgbClr val="011893"/>
                </a:solidFill>
                <a:latin typeface="Arial" charset="0"/>
              </a:rPr>
              <a:t>4</a:t>
            </a:r>
            <a:r>
              <a:rPr lang="zh-CN" altLang="en-US" sz="2800" b="1" dirty="0">
                <a:solidFill>
                  <a:srgbClr val="011893"/>
                </a:solidFill>
                <a:latin typeface="Arial" charset="0"/>
              </a:rPr>
              <a:t>）</a:t>
            </a:r>
            <a:r>
              <a:rPr lang="zh-CN" altLang="en-US" sz="3200" b="1" dirty="0">
                <a:latin typeface="Arial" charset="0"/>
              </a:rPr>
              <a:t>）</a:t>
            </a:r>
            <a:r>
              <a:rPr lang="zh-CN" altLang="en-US" sz="2800" dirty="0">
                <a:effectLst>
                  <a:outerShdw blurRad="38100" dist="38100" dir="2700000" algn="tl">
                    <a:srgbClr val="000000"/>
                  </a:outerShdw>
                </a:effectLst>
                <a:latin typeface="Arial" charset="0"/>
              </a:rPr>
              <a:t></a:t>
            </a:r>
          </a:p>
        </p:txBody>
      </p:sp>
      <p:sp>
        <p:nvSpPr>
          <p:cNvPr id="145437" name="Text Box 29"/>
          <p:cNvSpPr txBox="1">
            <a:spLocks noChangeArrowheads="1"/>
          </p:cNvSpPr>
          <p:nvPr/>
        </p:nvSpPr>
        <p:spPr bwMode="auto">
          <a:xfrm>
            <a:off x="6672264" y="1838326"/>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a:t>
            </a:r>
          </a:p>
        </p:txBody>
      </p:sp>
      <p:sp>
        <p:nvSpPr>
          <p:cNvPr id="145438" name="Text Box 30"/>
          <p:cNvSpPr txBox="1">
            <a:spLocks noChangeArrowheads="1"/>
          </p:cNvSpPr>
          <p:nvPr/>
        </p:nvSpPr>
        <p:spPr bwMode="auto">
          <a:xfrm>
            <a:off x="7896226" y="1844676"/>
            <a:ext cx="288925" cy="366713"/>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cs typeface="Arial" charset="0"/>
              </a:rPr>
              <a:t>≠</a:t>
            </a:r>
          </a:p>
        </p:txBody>
      </p:sp>
      <p:sp>
        <p:nvSpPr>
          <p:cNvPr id="145439" name="Text Box 31"/>
          <p:cNvSpPr txBox="1">
            <a:spLocks noChangeArrowheads="1"/>
          </p:cNvSpPr>
          <p:nvPr/>
        </p:nvSpPr>
        <p:spPr bwMode="auto">
          <a:xfrm>
            <a:off x="5880101" y="3933826"/>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a:t>
            </a:r>
          </a:p>
        </p:txBody>
      </p:sp>
      <p:sp>
        <p:nvSpPr>
          <p:cNvPr id="145440" name="Text Box 32"/>
          <p:cNvSpPr txBox="1">
            <a:spLocks noChangeArrowheads="1"/>
          </p:cNvSpPr>
          <p:nvPr/>
        </p:nvSpPr>
        <p:spPr bwMode="auto">
          <a:xfrm>
            <a:off x="7032626" y="3933826"/>
            <a:ext cx="288925" cy="366713"/>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cs typeface="Arial" charset="0"/>
              </a:rPr>
              <a:t>≠</a:t>
            </a:r>
          </a:p>
        </p:txBody>
      </p:sp>
      <p:sp>
        <p:nvSpPr>
          <p:cNvPr id="145441" name="Text Box 33"/>
          <p:cNvSpPr txBox="1">
            <a:spLocks noChangeArrowheads="1"/>
          </p:cNvSpPr>
          <p:nvPr/>
        </p:nvSpPr>
        <p:spPr bwMode="auto">
          <a:xfrm>
            <a:off x="6959601" y="2060576"/>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3</a:t>
            </a:r>
          </a:p>
        </p:txBody>
      </p:sp>
      <p:sp>
        <p:nvSpPr>
          <p:cNvPr id="145442" name="Text Box 34"/>
          <p:cNvSpPr txBox="1">
            <a:spLocks noChangeArrowheads="1"/>
          </p:cNvSpPr>
          <p:nvPr/>
        </p:nvSpPr>
        <p:spPr bwMode="auto">
          <a:xfrm>
            <a:off x="7608889" y="2060576"/>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4</a:t>
            </a:r>
          </a:p>
        </p:txBody>
      </p:sp>
      <p:sp>
        <p:nvSpPr>
          <p:cNvPr id="145443" name="Text Box 35"/>
          <p:cNvSpPr txBox="1">
            <a:spLocks noChangeArrowheads="1"/>
          </p:cNvSpPr>
          <p:nvPr/>
        </p:nvSpPr>
        <p:spPr bwMode="auto">
          <a:xfrm>
            <a:off x="6240464" y="3429001"/>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5</a:t>
            </a:r>
          </a:p>
        </p:txBody>
      </p:sp>
      <p:sp>
        <p:nvSpPr>
          <p:cNvPr id="145444" name="Text Box 36"/>
          <p:cNvSpPr txBox="1">
            <a:spLocks noChangeArrowheads="1"/>
          </p:cNvSpPr>
          <p:nvPr/>
        </p:nvSpPr>
        <p:spPr bwMode="auto">
          <a:xfrm>
            <a:off x="5519739" y="4005263"/>
            <a:ext cx="288925" cy="366712"/>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6</a:t>
            </a:r>
          </a:p>
        </p:txBody>
      </p:sp>
      <p:sp>
        <p:nvSpPr>
          <p:cNvPr id="145445" name="Text Box 37"/>
          <p:cNvSpPr txBox="1">
            <a:spLocks noChangeArrowheads="1"/>
          </p:cNvSpPr>
          <p:nvPr/>
        </p:nvSpPr>
        <p:spPr bwMode="auto">
          <a:xfrm>
            <a:off x="5375276" y="4797426"/>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7</a:t>
            </a:r>
          </a:p>
        </p:txBody>
      </p:sp>
      <p:sp>
        <p:nvSpPr>
          <p:cNvPr id="145446" name="Text Box 38"/>
          <p:cNvSpPr txBox="1">
            <a:spLocks noChangeArrowheads="1"/>
          </p:cNvSpPr>
          <p:nvPr/>
        </p:nvSpPr>
        <p:spPr bwMode="auto">
          <a:xfrm>
            <a:off x="5375276" y="5445126"/>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8</a:t>
            </a:r>
          </a:p>
        </p:txBody>
      </p:sp>
      <p:sp>
        <p:nvSpPr>
          <p:cNvPr id="2" name="矩形 1"/>
          <p:cNvSpPr/>
          <p:nvPr/>
        </p:nvSpPr>
        <p:spPr>
          <a:xfrm>
            <a:off x="390525" y="2806621"/>
            <a:ext cx="4552950" cy="2308324"/>
          </a:xfrm>
          <a:prstGeom prst="rect">
            <a:avLst/>
          </a:prstGeom>
        </p:spPr>
        <p:txBody>
          <a:bodyPr wrap="square">
            <a:spAutoFit/>
          </a:bodyPr>
          <a:lstStyle/>
          <a:p>
            <a:pPr algn="just"/>
            <a:r>
              <a:rPr lang="en-US" altLang="zh-CN" b="1" dirty="0" smtClean="0">
                <a:latin typeface="Times New Roman" panose="02020603050405020304" pitchFamily="18" charset="0"/>
              </a:rPr>
              <a:t>4</a:t>
            </a:r>
            <a:r>
              <a:rPr lang="zh-CN" altLang="en-US" b="1" dirty="0" smtClean="0">
                <a:latin typeface="Times New Roman" panose="02020603050405020304" pitchFamily="18" charset="0"/>
              </a:rPr>
              <a:t>）对于</a:t>
            </a:r>
            <a:r>
              <a:rPr lang="zh-CN" altLang="en-US" b="1" dirty="0">
                <a:latin typeface="Times New Roman" panose="02020603050405020304" pitchFamily="18" charset="0"/>
              </a:rPr>
              <a:t>符号串</a:t>
            </a:r>
            <a:r>
              <a:rPr lang="en-US" altLang="zh-CN" b="1" dirty="0">
                <a:latin typeface="Times New Roman" panose="02020603050405020304" pitchFamily="18" charset="0"/>
              </a:rPr>
              <a:t>x</a:t>
            </a:r>
            <a:r>
              <a:rPr lang="zh-CN" altLang="en-US" b="1" dirty="0">
                <a:latin typeface="Times New Roman" panose="02020603050405020304" pitchFamily="18" charset="0"/>
              </a:rPr>
              <a:t>＝</a:t>
            </a:r>
            <a:r>
              <a:rPr lang="en-US" altLang="zh-CN" b="1" dirty="0">
                <a:latin typeface="Times New Roman" panose="02020603050405020304" pitchFamily="18" charset="0"/>
              </a:rPr>
              <a:t>y</a:t>
            </a:r>
            <a:r>
              <a:rPr lang="zh-CN" altLang="en-US" b="1" baseline="-25000" dirty="0">
                <a:latin typeface="Times New Roman" panose="02020603050405020304" pitchFamily="18" charset="0"/>
              </a:rPr>
              <a:t>１</a:t>
            </a:r>
            <a:r>
              <a:rPr lang="en-US" altLang="zh-CN" b="1" dirty="0">
                <a:latin typeface="Times New Roman" panose="02020603050405020304" pitchFamily="18" charset="0"/>
              </a:rPr>
              <a:t>y</a:t>
            </a:r>
            <a:r>
              <a:rPr lang="zh-CN" altLang="en-US" b="1" baseline="-25000" dirty="0">
                <a:latin typeface="Times New Roman" panose="02020603050405020304" pitchFamily="18" charset="0"/>
              </a:rPr>
              <a:t>２</a:t>
            </a:r>
            <a:r>
              <a:rPr lang="en-US" altLang="zh-CN" b="1" dirty="0">
                <a:latin typeface="Times New Roman" panose="02020603050405020304" pitchFamily="18" charset="0"/>
              </a:rPr>
              <a:t>…</a:t>
            </a:r>
            <a:r>
              <a:rPr lang="en-US" altLang="zh-CN" b="1" dirty="0" err="1">
                <a:latin typeface="Times New Roman" panose="02020603050405020304" pitchFamily="18" charset="0"/>
              </a:rPr>
              <a:t>y</a:t>
            </a:r>
            <a:r>
              <a:rPr lang="en-US" altLang="zh-CN" b="1" baseline="-25000" dirty="0" err="1">
                <a:latin typeface="Times New Roman" panose="02020603050405020304" pitchFamily="18" charset="0"/>
              </a:rPr>
              <a:t>m</a:t>
            </a:r>
            <a:r>
              <a:rPr lang="zh-CN" altLang="en-US" b="1" dirty="0">
                <a:latin typeface="Times New Roman" panose="02020603050405020304" pitchFamily="18" charset="0"/>
              </a:rPr>
              <a:t>，</a:t>
            </a:r>
            <a:r>
              <a:rPr lang="zh-CN" altLang="en-US" b="1" dirty="0">
                <a:solidFill>
                  <a:srgbClr val="011893"/>
                </a:solidFill>
                <a:latin typeface="Times New Roman" panose="02020603050405020304" pitchFamily="18" charset="0"/>
              </a:rPr>
              <a:t>如果</a:t>
            </a:r>
            <a:r>
              <a:rPr lang="en-US" altLang="zh-CN" b="1" dirty="0" err="1">
                <a:solidFill>
                  <a:srgbClr val="011893"/>
                </a:solidFill>
                <a:latin typeface="Times New Roman" panose="02020603050405020304" pitchFamily="18" charset="0"/>
              </a:rPr>
              <a:t>y</a:t>
            </a:r>
            <a:r>
              <a:rPr lang="en-US" altLang="zh-CN" b="1" baseline="-25000" dirty="0" err="1">
                <a:solidFill>
                  <a:srgbClr val="011893"/>
                </a:solidFill>
                <a:latin typeface="Times New Roman" panose="02020603050405020304" pitchFamily="18" charset="0"/>
              </a:rPr>
              <a:t>i</a:t>
            </a:r>
            <a:r>
              <a:rPr lang="en-US" altLang="zh-CN" b="1" dirty="0">
                <a:solidFill>
                  <a:srgbClr val="011893"/>
                </a:solidFill>
                <a:latin typeface="Times New Roman" panose="02020603050405020304" pitchFamily="18" charset="0"/>
              </a:rPr>
              <a:t>∈</a:t>
            </a:r>
            <a:r>
              <a:rPr lang="zh-CN" altLang="en-US" b="1" dirty="0">
                <a:solidFill>
                  <a:srgbClr val="011893"/>
                </a:solidFill>
                <a:latin typeface="Times New Roman" panose="02020603050405020304" pitchFamily="18" charset="0"/>
              </a:rPr>
              <a:t>Ｖ</a:t>
            </a:r>
            <a:r>
              <a:rPr lang="zh-CN" altLang="en-US" b="1" baseline="-25000" dirty="0">
                <a:solidFill>
                  <a:srgbClr val="011893"/>
                </a:solidFill>
                <a:latin typeface="Times New Roman" panose="02020603050405020304" pitchFamily="18" charset="0"/>
              </a:rPr>
              <a:t>Ｔ</a:t>
            </a:r>
            <a:r>
              <a:rPr lang="zh-CN" altLang="en-US" b="1" dirty="0">
                <a:latin typeface="Times New Roman" panose="02020603050405020304" pitchFamily="18" charset="0"/>
              </a:rPr>
              <a:t>，则Ｐ（</a:t>
            </a:r>
            <a:r>
              <a:rPr lang="en-US" altLang="zh-CN" b="1" dirty="0" err="1">
                <a:latin typeface="Times New Roman" panose="02020603050405020304" pitchFamily="18" charset="0"/>
              </a:rPr>
              <a:t>y</a:t>
            </a:r>
            <a:r>
              <a:rPr lang="en-US" altLang="zh-CN" b="1" baseline="-25000" dirty="0" err="1">
                <a:latin typeface="Times New Roman" panose="02020603050405020304" pitchFamily="18" charset="0"/>
              </a:rPr>
              <a:t>i</a:t>
            </a:r>
            <a:r>
              <a:rPr lang="zh-CN" altLang="en-US" b="1" dirty="0">
                <a:latin typeface="Times New Roman" panose="02020603050405020304" pitchFamily="18" charset="0"/>
              </a:rPr>
              <a:t>）为</a:t>
            </a:r>
            <a:endParaRPr lang="en-US" altLang="zh-CN" b="1" dirty="0">
              <a:latin typeface="Times New Roman" panose="02020603050405020304" pitchFamily="18" charset="0"/>
            </a:endParaRPr>
          </a:p>
          <a:p>
            <a:pPr algn="just"/>
            <a:r>
              <a:rPr lang="zh-CN" altLang="en-US" b="1" dirty="0">
                <a:latin typeface="Times New Roman" panose="02020603050405020304" pitchFamily="18" charset="0"/>
              </a:rPr>
              <a:t>ＩＦ </a:t>
            </a:r>
            <a:r>
              <a:rPr lang="en-US" altLang="zh-CN" b="1" dirty="0" err="1">
                <a:latin typeface="Times New Roman" panose="02020603050405020304" pitchFamily="18" charset="0"/>
              </a:rPr>
              <a:t>ch</a:t>
            </a:r>
            <a:r>
              <a:rPr lang="zh-CN" altLang="en-US" b="1" dirty="0">
                <a:latin typeface="Times New Roman" panose="02020603050405020304" pitchFamily="18" charset="0"/>
              </a:rPr>
              <a:t>＝</a:t>
            </a:r>
            <a:r>
              <a:rPr lang="en-US" altLang="zh-CN" b="1" dirty="0" err="1">
                <a:latin typeface="Times New Roman" panose="02020603050405020304" pitchFamily="18" charset="0"/>
              </a:rPr>
              <a:t>y</a:t>
            </a:r>
            <a:r>
              <a:rPr lang="en-US" altLang="zh-CN" b="1" baseline="-25000" dirty="0" err="1">
                <a:latin typeface="Times New Roman" panose="02020603050405020304" pitchFamily="18" charset="0"/>
              </a:rPr>
              <a:t>i</a:t>
            </a:r>
            <a:r>
              <a:rPr lang="en-US" altLang="zh-CN" b="1" dirty="0">
                <a:latin typeface="Times New Roman" panose="02020603050405020304" pitchFamily="18" charset="0"/>
              </a:rPr>
              <a:t> </a:t>
            </a:r>
            <a:r>
              <a:rPr lang="zh-CN" altLang="en-US" b="1" dirty="0">
                <a:latin typeface="Times New Roman" panose="02020603050405020304" pitchFamily="18" charset="0"/>
              </a:rPr>
              <a:t>ＴＨＥＮ ＲＥＡＤ（</a:t>
            </a:r>
            <a:r>
              <a:rPr lang="en-US" altLang="zh-CN" b="1" dirty="0" err="1">
                <a:latin typeface="Times New Roman" panose="02020603050405020304" pitchFamily="18" charset="0"/>
              </a:rPr>
              <a:t>ch</a:t>
            </a:r>
            <a:r>
              <a:rPr lang="zh-CN" altLang="en-US" b="1" dirty="0">
                <a:latin typeface="Times New Roman" panose="02020603050405020304" pitchFamily="18" charset="0"/>
              </a:rPr>
              <a:t>） ＥＬＳＥ ＥＲＲＯＲ</a:t>
            </a:r>
          </a:p>
          <a:p>
            <a:pPr algn="just"/>
            <a:r>
              <a:rPr lang="zh-CN" altLang="en-US" b="1" dirty="0">
                <a:latin typeface="Times New Roman" panose="02020603050405020304" pitchFamily="18" charset="0"/>
              </a:rPr>
              <a:t>   这就是说，如果当前文法中的符号与输入符号匹配，则继续读入下一个字符至</a:t>
            </a:r>
            <a:r>
              <a:rPr lang="en-US" altLang="zh-CN" b="1" dirty="0" err="1">
                <a:latin typeface="Times New Roman" panose="02020603050405020304" pitchFamily="18" charset="0"/>
              </a:rPr>
              <a:t>ch</a:t>
            </a:r>
            <a:r>
              <a:rPr lang="zh-CN" altLang="en-US" b="1" dirty="0">
                <a:latin typeface="Times New Roman" panose="02020603050405020304" pitchFamily="18" charset="0"/>
              </a:rPr>
              <a:t>中；否则表明源程序有错。</a:t>
            </a:r>
            <a:r>
              <a:rPr lang="zh-CN" altLang="en-US" b="1" dirty="0">
                <a:solidFill>
                  <a:srgbClr val="011893"/>
                </a:solidFill>
                <a:latin typeface="Times New Roman" panose="02020603050405020304" pitchFamily="18" charset="0"/>
              </a:rPr>
              <a:t>如果</a:t>
            </a:r>
            <a:r>
              <a:rPr lang="en-US" altLang="zh-CN" b="1" dirty="0" err="1">
                <a:solidFill>
                  <a:srgbClr val="011893"/>
                </a:solidFill>
                <a:latin typeface="Times New Roman" panose="02020603050405020304" pitchFamily="18" charset="0"/>
              </a:rPr>
              <a:t>y</a:t>
            </a:r>
            <a:r>
              <a:rPr lang="en-US" altLang="zh-CN" b="1" baseline="-25000" dirty="0" err="1">
                <a:solidFill>
                  <a:srgbClr val="011893"/>
                </a:solidFill>
                <a:latin typeface="Times New Roman" panose="02020603050405020304" pitchFamily="18" charset="0"/>
              </a:rPr>
              <a:t>i</a:t>
            </a:r>
            <a:r>
              <a:rPr lang="en-US" altLang="zh-CN" b="1" baseline="-25000" dirty="0">
                <a:solidFill>
                  <a:srgbClr val="011893"/>
                </a:solidFill>
                <a:latin typeface="Times New Roman" panose="02020603050405020304" pitchFamily="18" charset="0"/>
              </a:rPr>
              <a:t> </a:t>
            </a:r>
            <a:r>
              <a:rPr lang="en-US" altLang="zh-CN" b="1" dirty="0">
                <a:solidFill>
                  <a:srgbClr val="011893"/>
                </a:solidFill>
                <a:latin typeface="Times New Roman" panose="02020603050405020304" pitchFamily="18" charset="0"/>
              </a:rPr>
              <a:t>∈</a:t>
            </a:r>
            <a:r>
              <a:rPr lang="zh-CN" altLang="en-US" b="1" dirty="0">
                <a:solidFill>
                  <a:srgbClr val="011893"/>
                </a:solidFill>
                <a:latin typeface="Times New Roman" panose="02020603050405020304" pitchFamily="18" charset="0"/>
              </a:rPr>
              <a:t>Ｖ</a:t>
            </a:r>
            <a:r>
              <a:rPr lang="zh-CN" altLang="en-US" b="1" baseline="-25000" dirty="0">
                <a:solidFill>
                  <a:srgbClr val="011893"/>
                </a:solidFill>
                <a:latin typeface="Times New Roman" panose="02020603050405020304" pitchFamily="18" charset="0"/>
              </a:rPr>
              <a:t>Ｎ</a:t>
            </a:r>
            <a:r>
              <a:rPr lang="zh-CN" altLang="en-US" b="1" dirty="0">
                <a:latin typeface="Times New Roman" panose="02020603050405020304" pitchFamily="18" charset="0"/>
              </a:rPr>
              <a:t>，则Ｐ（</a:t>
            </a:r>
            <a:r>
              <a:rPr lang="en-US" altLang="zh-CN" b="1" dirty="0">
                <a:latin typeface="Times New Roman" panose="02020603050405020304" pitchFamily="18" charset="0"/>
              </a:rPr>
              <a:t> </a:t>
            </a:r>
            <a:r>
              <a:rPr lang="en-US" altLang="zh-CN" b="1" dirty="0" err="1">
                <a:latin typeface="Times New Roman" panose="02020603050405020304" pitchFamily="18" charset="0"/>
              </a:rPr>
              <a:t>y</a:t>
            </a:r>
            <a:r>
              <a:rPr lang="en-US" altLang="zh-CN" b="1" baseline="-25000" dirty="0" err="1">
                <a:latin typeface="Times New Roman" panose="02020603050405020304" pitchFamily="18" charset="0"/>
              </a:rPr>
              <a:t>i</a:t>
            </a:r>
            <a:r>
              <a:rPr lang="en-US" altLang="zh-CN" b="1" baseline="-25000" dirty="0">
                <a:latin typeface="Times New Roman" panose="02020603050405020304" pitchFamily="18" charset="0"/>
              </a:rPr>
              <a:t> </a:t>
            </a:r>
            <a:r>
              <a:rPr lang="zh-CN" altLang="en-US" b="1" dirty="0">
                <a:latin typeface="Times New Roman" panose="02020603050405020304" pitchFamily="18" charset="0"/>
              </a:rPr>
              <a:t>）就  代表调用与</a:t>
            </a:r>
            <a:r>
              <a:rPr lang="en-US" altLang="zh-CN" b="1" dirty="0" err="1">
                <a:latin typeface="Times New Roman" panose="02020603050405020304" pitchFamily="18" charset="0"/>
              </a:rPr>
              <a:t>y</a:t>
            </a:r>
            <a:r>
              <a:rPr lang="en-US" altLang="zh-CN" b="1" baseline="-25000" dirty="0" err="1">
                <a:latin typeface="Times New Roman" panose="02020603050405020304" pitchFamily="18" charset="0"/>
              </a:rPr>
              <a:t>i</a:t>
            </a:r>
            <a:r>
              <a:rPr lang="zh-CN" altLang="en-US" b="1" dirty="0">
                <a:latin typeface="Times New Roman" panose="02020603050405020304" pitchFamily="18" charset="0"/>
              </a:rPr>
              <a:t>相应的子程序。</a:t>
            </a:r>
          </a:p>
        </p:txBody>
      </p:sp>
    </p:spTree>
    <p:extLst>
      <p:ext uri="{BB962C8B-B14F-4D97-AF65-F5344CB8AC3E}">
        <p14:creationId xmlns:p14="http://schemas.microsoft.com/office/powerpoint/2010/main" val="26906556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a:xfrm>
            <a:off x="904009" y="1"/>
            <a:ext cx="4447455" cy="847725"/>
          </a:xfrm>
          <a:noFill/>
        </p:spPr>
        <p:txBody>
          <a:bodyPr>
            <a:normAutofit/>
          </a:bodyPr>
          <a:lstStyle/>
          <a:p>
            <a:pPr eaLnBrk="1" hangingPunct="1"/>
            <a:r>
              <a:rPr lang="en-US" altLang="zh-CN" sz="2800" dirty="0">
                <a:solidFill>
                  <a:srgbClr val="011893"/>
                </a:solidFill>
              </a:rPr>
              <a:t>(1)</a:t>
            </a:r>
            <a:r>
              <a:rPr lang="zh-CN" altLang="en-US" sz="2800" dirty="0">
                <a:solidFill>
                  <a:srgbClr val="011893"/>
                </a:solidFill>
              </a:rPr>
              <a:t>构造</a:t>
            </a:r>
            <a:r>
              <a:rPr lang="zh-CN" altLang="en-US" sz="2800" dirty="0" smtClean="0">
                <a:solidFill>
                  <a:srgbClr val="011893"/>
                </a:solidFill>
              </a:rPr>
              <a:t>递归子程序Ｐ</a:t>
            </a:r>
            <a:r>
              <a:rPr lang="en-US" altLang="zh-CN" sz="2800" dirty="0">
                <a:solidFill>
                  <a:srgbClr val="011893"/>
                </a:solidFill>
              </a:rPr>
              <a:t>(A)</a:t>
            </a:r>
            <a:endParaRPr lang="zh-CN" altLang="en-US" sz="2800" dirty="0">
              <a:solidFill>
                <a:srgbClr val="011893"/>
              </a:solidFill>
            </a:endParaRPr>
          </a:p>
        </p:txBody>
      </p:sp>
      <p:sp>
        <p:nvSpPr>
          <p:cNvPr id="49" name="灯片编号占位符 5"/>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BDADFEE7-8FE3-40D2-8A4E-F1F78DFD8E9A}" type="slidenum">
              <a:rPr lang="en-US" altLang="zh-CN"/>
              <a:pPr eaLnBrk="1" hangingPunct="1"/>
              <a:t>7</a:t>
            </a:fld>
            <a:endParaRPr lang="en-US" altLang="zh-CN"/>
          </a:p>
        </p:txBody>
      </p:sp>
      <p:sp>
        <p:nvSpPr>
          <p:cNvPr id="146457" name="Rectangle 25"/>
          <p:cNvSpPr>
            <a:spLocks noChangeArrowheads="1"/>
          </p:cNvSpPr>
          <p:nvPr/>
        </p:nvSpPr>
        <p:spPr bwMode="auto">
          <a:xfrm>
            <a:off x="1828800" y="914400"/>
            <a:ext cx="3581400" cy="1677988"/>
          </a:xfrm>
          <a:prstGeom prst="rect">
            <a:avLst/>
          </a:prstGeom>
          <a:noFill/>
          <a:ln w="9525" algn="ctr">
            <a:noFill/>
            <a:miter lim="800000"/>
            <a:headEnd/>
            <a:tailEnd/>
          </a:ln>
          <a:effectLst/>
        </p:spPr>
        <p:txBody>
          <a:bodyPr>
            <a:spAutoFit/>
          </a:bodyPr>
          <a:lstStyle/>
          <a:p>
            <a:pPr>
              <a:spcBef>
                <a:spcPct val="50000"/>
              </a:spcBef>
              <a:defRPr/>
            </a:pPr>
            <a:r>
              <a:rPr lang="zh-CN" altLang="en-US" sz="2800" dirty="0">
                <a:latin typeface="Arial" charset="0"/>
              </a:rPr>
              <a:t>Ａ∷＝</a:t>
            </a:r>
            <a:r>
              <a:rPr lang="en-US" altLang="zh-CN" sz="2800" dirty="0">
                <a:latin typeface="Arial" charset="0"/>
              </a:rPr>
              <a:t>a</a:t>
            </a:r>
            <a:r>
              <a:rPr lang="zh-CN" altLang="en-US" sz="2800" dirty="0">
                <a:latin typeface="Arial" charset="0"/>
              </a:rPr>
              <a:t>｜</a:t>
            </a:r>
            <a:r>
              <a:rPr lang="en-US" altLang="zh-CN" sz="2800" dirty="0" err="1">
                <a:latin typeface="Arial" charset="0"/>
              </a:rPr>
              <a:t>bAcB</a:t>
            </a:r>
            <a:endParaRPr lang="en-US" altLang="zh-CN" sz="2800" dirty="0">
              <a:latin typeface="Arial" charset="0"/>
            </a:endParaRPr>
          </a:p>
          <a:p>
            <a:pPr>
              <a:spcBef>
                <a:spcPct val="50000"/>
              </a:spcBef>
              <a:defRPr/>
            </a:pPr>
            <a:r>
              <a:rPr lang="zh-CN" altLang="en-US" sz="3200" dirty="0">
                <a:latin typeface="Arial" charset="0"/>
              </a:rPr>
              <a:t>（</a:t>
            </a:r>
            <a:r>
              <a:rPr lang="zh-CN" altLang="en-US" sz="2800" dirty="0">
                <a:latin typeface="Arial" charset="0"/>
              </a:rPr>
              <a:t>用</a:t>
            </a:r>
            <a:r>
              <a:rPr lang="zh-CN" altLang="en-US" sz="2800" dirty="0">
                <a:solidFill>
                  <a:srgbClr val="011893"/>
                </a:solidFill>
                <a:latin typeface="Arial" charset="0"/>
              </a:rPr>
              <a:t>方法  </a:t>
            </a:r>
            <a:r>
              <a:rPr lang="en-US" altLang="zh-CN" sz="2800" dirty="0">
                <a:solidFill>
                  <a:srgbClr val="011893"/>
                </a:solidFill>
                <a:latin typeface="Arial" charset="0"/>
              </a:rPr>
              <a:t>3</a:t>
            </a:r>
            <a:r>
              <a:rPr lang="zh-CN" altLang="en-US" sz="2800" dirty="0">
                <a:solidFill>
                  <a:srgbClr val="011893"/>
                </a:solidFill>
                <a:latin typeface="Arial" charset="0"/>
              </a:rPr>
              <a:t>）</a:t>
            </a:r>
            <a:r>
              <a:rPr lang="zh-CN" altLang="en-US" sz="2800" dirty="0">
                <a:latin typeface="Arial" charset="0"/>
              </a:rPr>
              <a:t>和</a:t>
            </a:r>
            <a:r>
              <a:rPr lang="en-US" altLang="zh-CN" sz="2800" dirty="0">
                <a:solidFill>
                  <a:srgbClr val="011893"/>
                </a:solidFill>
                <a:latin typeface="Arial" charset="0"/>
              </a:rPr>
              <a:t>4</a:t>
            </a:r>
            <a:r>
              <a:rPr lang="zh-CN" altLang="en-US" sz="2800" dirty="0">
                <a:solidFill>
                  <a:srgbClr val="011893"/>
                </a:solidFill>
                <a:latin typeface="Arial" charset="0"/>
              </a:rPr>
              <a:t>）</a:t>
            </a:r>
            <a:r>
              <a:rPr lang="zh-CN" altLang="en-US" sz="3200" dirty="0">
                <a:latin typeface="Arial" charset="0"/>
              </a:rPr>
              <a:t>）</a:t>
            </a:r>
            <a:r>
              <a:rPr lang="zh-CN" altLang="en-US" sz="2800" dirty="0">
                <a:latin typeface="Arial" charset="0"/>
              </a:rPr>
              <a:t> </a:t>
            </a:r>
            <a:r>
              <a:rPr lang="zh-CN" altLang="en-US" sz="2800" dirty="0">
                <a:effectLst>
                  <a:outerShdw blurRad="38100" dist="38100" dir="2700000" algn="tl">
                    <a:srgbClr val="000000"/>
                  </a:outerShdw>
                </a:effectLst>
                <a:latin typeface="Arial" charset="0"/>
              </a:rPr>
              <a:t></a:t>
            </a:r>
          </a:p>
        </p:txBody>
      </p:sp>
      <p:grpSp>
        <p:nvGrpSpPr>
          <p:cNvPr id="55301" name="Group 55"/>
          <p:cNvGrpSpPr>
            <a:grpSpLocks/>
          </p:cNvGrpSpPr>
          <p:nvPr/>
        </p:nvGrpSpPr>
        <p:grpSpPr bwMode="auto">
          <a:xfrm>
            <a:off x="5159376" y="44451"/>
            <a:ext cx="4105275" cy="6651625"/>
            <a:chOff x="2290" y="28"/>
            <a:chExt cx="2586" cy="4190"/>
          </a:xfrm>
          <a:noFill/>
        </p:grpSpPr>
        <p:sp>
          <p:nvSpPr>
            <p:cNvPr id="55302" name="AutoShape 3"/>
            <p:cNvSpPr>
              <a:spLocks noChangeArrowheads="1"/>
            </p:cNvSpPr>
            <p:nvPr/>
          </p:nvSpPr>
          <p:spPr bwMode="auto">
            <a:xfrm>
              <a:off x="3606" y="28"/>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146436" name="Rectangle 4"/>
            <p:cNvSpPr>
              <a:spLocks noChangeArrowheads="1"/>
            </p:cNvSpPr>
            <p:nvPr/>
          </p:nvSpPr>
          <p:spPr bwMode="auto">
            <a:xfrm>
              <a:off x="3334" y="313"/>
              <a:ext cx="771" cy="245"/>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SCIN</a:t>
              </a:r>
            </a:p>
          </p:txBody>
        </p:sp>
        <p:sp>
          <p:nvSpPr>
            <p:cNvPr id="146437" name="Line 5"/>
            <p:cNvSpPr>
              <a:spLocks noChangeShapeType="1"/>
            </p:cNvSpPr>
            <p:nvPr/>
          </p:nvSpPr>
          <p:spPr bwMode="auto">
            <a:xfrm>
              <a:off x="3697" y="562"/>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38" name="Text Box 6"/>
            <p:cNvSpPr txBox="1">
              <a:spLocks noChangeArrowheads="1"/>
            </p:cNvSpPr>
            <p:nvPr/>
          </p:nvSpPr>
          <p:spPr bwMode="auto">
            <a:xfrm>
              <a:off x="3334" y="724"/>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ch=a?</a:t>
              </a:r>
            </a:p>
          </p:txBody>
        </p:sp>
        <p:sp>
          <p:nvSpPr>
            <p:cNvPr id="146439" name="Text Box 7"/>
            <p:cNvSpPr txBox="1">
              <a:spLocks noChangeArrowheads="1"/>
            </p:cNvSpPr>
            <p:nvPr/>
          </p:nvSpPr>
          <p:spPr bwMode="auto">
            <a:xfrm>
              <a:off x="3425" y="69"/>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1</a:t>
              </a:r>
            </a:p>
          </p:txBody>
        </p:sp>
        <p:sp>
          <p:nvSpPr>
            <p:cNvPr id="146440" name="Text Box 8"/>
            <p:cNvSpPr txBox="1">
              <a:spLocks noChangeArrowheads="1"/>
            </p:cNvSpPr>
            <p:nvPr/>
          </p:nvSpPr>
          <p:spPr bwMode="auto">
            <a:xfrm>
              <a:off x="3425" y="55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2</a:t>
              </a:r>
            </a:p>
          </p:txBody>
        </p:sp>
        <p:sp>
          <p:nvSpPr>
            <p:cNvPr id="146441" name="Line 9"/>
            <p:cNvSpPr>
              <a:spLocks noChangeShapeType="1"/>
            </p:cNvSpPr>
            <p:nvPr/>
          </p:nvSpPr>
          <p:spPr bwMode="auto">
            <a:xfrm flipH="1">
              <a:off x="3198" y="924"/>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42" name="Rectangle 10"/>
            <p:cNvSpPr>
              <a:spLocks noChangeArrowheads="1"/>
            </p:cNvSpPr>
            <p:nvPr/>
          </p:nvSpPr>
          <p:spPr bwMode="auto">
            <a:xfrm>
              <a:off x="4059" y="1145"/>
              <a:ext cx="771" cy="244"/>
            </a:xfrm>
            <a:prstGeom prst="rect">
              <a:avLst/>
            </a:prstGeom>
            <a:grpFill/>
            <a:ln w="9525">
              <a:solidFill>
                <a:schemeClr val="tx1"/>
              </a:solidFill>
              <a:miter lim="800000"/>
              <a:headEnd/>
              <a:tailEnd/>
            </a:ln>
            <a:effectLst/>
          </p:spPr>
          <p:txBody>
            <a:bodyPr wrap="none" anchor="ctr"/>
            <a:lstStyle/>
            <a:p>
              <a:pPr>
                <a:defRPr/>
              </a:pPr>
              <a:r>
                <a:rPr lang="en-US" altLang="zh-CN" dirty="0">
                  <a:effectLst>
                    <a:outerShdw blurRad="38100" dist="38100" dir="2700000" algn="tl">
                      <a:srgbClr val="000000"/>
                    </a:outerShdw>
                  </a:effectLst>
                  <a:latin typeface="Arial" charset="0"/>
                </a:rPr>
                <a:t>READ</a:t>
              </a:r>
            </a:p>
          </p:txBody>
        </p:sp>
        <p:sp>
          <p:nvSpPr>
            <p:cNvPr id="146445" name="Line 13"/>
            <p:cNvSpPr>
              <a:spLocks noChangeShapeType="1"/>
            </p:cNvSpPr>
            <p:nvPr/>
          </p:nvSpPr>
          <p:spPr bwMode="auto">
            <a:xfrm>
              <a:off x="3698" y="2341"/>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46" name="Text Box 14"/>
            <p:cNvSpPr txBox="1">
              <a:spLocks noChangeArrowheads="1"/>
            </p:cNvSpPr>
            <p:nvPr/>
          </p:nvSpPr>
          <p:spPr bwMode="auto">
            <a:xfrm>
              <a:off x="3379" y="2477"/>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ch=c?</a:t>
              </a:r>
            </a:p>
          </p:txBody>
        </p:sp>
        <p:sp>
          <p:nvSpPr>
            <p:cNvPr id="146447" name="Line 15"/>
            <p:cNvSpPr>
              <a:spLocks noChangeShapeType="1"/>
            </p:cNvSpPr>
            <p:nvPr/>
          </p:nvSpPr>
          <p:spPr bwMode="auto">
            <a:xfrm>
              <a:off x="3742" y="92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51" name="Line 19"/>
            <p:cNvSpPr>
              <a:spLocks noChangeShapeType="1"/>
            </p:cNvSpPr>
            <p:nvPr/>
          </p:nvSpPr>
          <p:spPr bwMode="auto">
            <a:xfrm>
              <a:off x="3697" y="1865"/>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52" name="Rectangle 20"/>
            <p:cNvSpPr>
              <a:spLocks noChangeArrowheads="1"/>
            </p:cNvSpPr>
            <p:nvPr/>
          </p:nvSpPr>
          <p:spPr bwMode="auto">
            <a:xfrm>
              <a:off x="3334" y="2069"/>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P(A)</a:t>
              </a:r>
            </a:p>
          </p:txBody>
        </p:sp>
        <p:sp>
          <p:nvSpPr>
            <p:cNvPr id="146453" name="Line 21"/>
            <p:cNvSpPr>
              <a:spLocks noChangeShapeType="1"/>
            </p:cNvSpPr>
            <p:nvPr/>
          </p:nvSpPr>
          <p:spPr bwMode="auto">
            <a:xfrm flipH="1">
              <a:off x="2744" y="1371"/>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54" name="Rectangle 22"/>
            <p:cNvSpPr>
              <a:spLocks noChangeArrowheads="1"/>
            </p:cNvSpPr>
            <p:nvPr/>
          </p:nvSpPr>
          <p:spPr bwMode="auto">
            <a:xfrm>
              <a:off x="2290" y="1570"/>
              <a:ext cx="771" cy="244"/>
            </a:xfrm>
            <a:prstGeom prst="rect">
              <a:avLst/>
            </a:prstGeom>
            <a:grpFill/>
            <a:ln w="9525">
              <a:no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ERROR</a:t>
              </a:r>
            </a:p>
          </p:txBody>
        </p:sp>
        <p:sp>
          <p:nvSpPr>
            <p:cNvPr id="146455" name="Line 23"/>
            <p:cNvSpPr>
              <a:spLocks noChangeShapeType="1"/>
            </p:cNvSpPr>
            <p:nvPr/>
          </p:nvSpPr>
          <p:spPr bwMode="auto">
            <a:xfrm>
              <a:off x="4468" y="37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56" name="Rectangle 24"/>
            <p:cNvSpPr>
              <a:spLocks noChangeArrowheads="1"/>
            </p:cNvSpPr>
            <p:nvPr/>
          </p:nvSpPr>
          <p:spPr bwMode="auto">
            <a:xfrm>
              <a:off x="4105" y="3974"/>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SCOUT</a:t>
              </a:r>
            </a:p>
          </p:txBody>
        </p:sp>
        <p:sp>
          <p:nvSpPr>
            <p:cNvPr id="146458" name="Text Box 26"/>
            <p:cNvSpPr txBox="1">
              <a:spLocks noChangeArrowheads="1"/>
            </p:cNvSpPr>
            <p:nvPr/>
          </p:nvSpPr>
          <p:spPr bwMode="auto">
            <a:xfrm>
              <a:off x="3243" y="840"/>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cs typeface="Arial" charset="0"/>
                </a:rPr>
                <a:t>≠</a:t>
              </a:r>
            </a:p>
          </p:txBody>
        </p:sp>
        <p:sp>
          <p:nvSpPr>
            <p:cNvPr id="146459" name="Text Box 27"/>
            <p:cNvSpPr txBox="1">
              <a:spLocks noChangeArrowheads="1"/>
            </p:cNvSpPr>
            <p:nvPr/>
          </p:nvSpPr>
          <p:spPr bwMode="auto">
            <a:xfrm>
              <a:off x="4014" y="8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a:t>
              </a:r>
            </a:p>
          </p:txBody>
        </p:sp>
        <p:sp>
          <p:nvSpPr>
            <p:cNvPr id="146461" name="Text Box 29"/>
            <p:cNvSpPr txBox="1">
              <a:spLocks noChangeArrowheads="1"/>
            </p:cNvSpPr>
            <p:nvPr/>
          </p:nvSpPr>
          <p:spPr bwMode="auto">
            <a:xfrm>
              <a:off x="2743" y="1293"/>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cs typeface="Arial" charset="0"/>
                </a:rPr>
                <a:t>≠</a:t>
              </a:r>
            </a:p>
          </p:txBody>
        </p:sp>
        <p:sp>
          <p:nvSpPr>
            <p:cNvPr id="146462" name="Text Box 30"/>
            <p:cNvSpPr txBox="1">
              <a:spLocks noChangeArrowheads="1"/>
            </p:cNvSpPr>
            <p:nvPr/>
          </p:nvSpPr>
          <p:spPr bwMode="auto">
            <a:xfrm>
              <a:off x="3424" y="980"/>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3</a:t>
              </a:r>
            </a:p>
          </p:txBody>
        </p:sp>
        <p:sp>
          <p:nvSpPr>
            <p:cNvPr id="146463" name="Text Box 31"/>
            <p:cNvSpPr txBox="1">
              <a:spLocks noChangeArrowheads="1"/>
            </p:cNvSpPr>
            <p:nvPr/>
          </p:nvSpPr>
          <p:spPr bwMode="auto">
            <a:xfrm>
              <a:off x="3833" y="980"/>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4</a:t>
              </a:r>
            </a:p>
          </p:txBody>
        </p:sp>
        <p:sp>
          <p:nvSpPr>
            <p:cNvPr id="146465" name="Text Box 33"/>
            <p:cNvSpPr txBox="1">
              <a:spLocks noChangeArrowheads="1"/>
            </p:cNvSpPr>
            <p:nvPr/>
          </p:nvSpPr>
          <p:spPr bwMode="auto">
            <a:xfrm>
              <a:off x="3424" y="229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7</a:t>
              </a:r>
            </a:p>
          </p:txBody>
        </p:sp>
        <p:sp>
          <p:nvSpPr>
            <p:cNvPr id="146466" name="Text Box 34"/>
            <p:cNvSpPr txBox="1">
              <a:spLocks noChangeArrowheads="1"/>
            </p:cNvSpPr>
            <p:nvPr/>
          </p:nvSpPr>
          <p:spPr bwMode="auto">
            <a:xfrm>
              <a:off x="3424" y="185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6</a:t>
              </a:r>
            </a:p>
          </p:txBody>
        </p:sp>
        <p:sp>
          <p:nvSpPr>
            <p:cNvPr id="146467" name="Text Box 35"/>
            <p:cNvSpPr txBox="1">
              <a:spLocks noChangeArrowheads="1"/>
            </p:cNvSpPr>
            <p:nvPr/>
          </p:nvSpPr>
          <p:spPr bwMode="auto">
            <a:xfrm>
              <a:off x="4151" y="3743"/>
              <a:ext cx="317"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10</a:t>
              </a:r>
            </a:p>
          </p:txBody>
        </p:sp>
        <p:sp>
          <p:nvSpPr>
            <p:cNvPr id="146468" name="Text Box 36"/>
            <p:cNvSpPr txBox="1">
              <a:spLocks noChangeArrowheads="1"/>
            </p:cNvSpPr>
            <p:nvPr/>
          </p:nvSpPr>
          <p:spPr bwMode="auto">
            <a:xfrm>
              <a:off x="2835" y="113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ch=b?</a:t>
              </a:r>
            </a:p>
          </p:txBody>
        </p:sp>
        <p:sp>
          <p:nvSpPr>
            <p:cNvPr id="146470" name="Rectangle 38"/>
            <p:cNvSpPr>
              <a:spLocks noChangeArrowheads="1"/>
            </p:cNvSpPr>
            <p:nvPr/>
          </p:nvSpPr>
          <p:spPr bwMode="auto">
            <a:xfrm>
              <a:off x="3333" y="1598"/>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READ</a:t>
              </a:r>
            </a:p>
          </p:txBody>
        </p:sp>
        <p:sp>
          <p:nvSpPr>
            <p:cNvPr id="146471" name="Line 39"/>
            <p:cNvSpPr>
              <a:spLocks noChangeShapeType="1"/>
            </p:cNvSpPr>
            <p:nvPr/>
          </p:nvSpPr>
          <p:spPr bwMode="auto">
            <a:xfrm>
              <a:off x="3288" y="1360"/>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73" name="Text Box 41"/>
            <p:cNvSpPr txBox="1">
              <a:spLocks noChangeArrowheads="1"/>
            </p:cNvSpPr>
            <p:nvPr/>
          </p:nvSpPr>
          <p:spPr bwMode="auto">
            <a:xfrm>
              <a:off x="3379" y="141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5</a:t>
              </a:r>
            </a:p>
          </p:txBody>
        </p:sp>
        <p:sp>
          <p:nvSpPr>
            <p:cNvPr id="146474" name="Text Box 42"/>
            <p:cNvSpPr txBox="1">
              <a:spLocks noChangeArrowheads="1"/>
            </p:cNvSpPr>
            <p:nvPr/>
          </p:nvSpPr>
          <p:spPr bwMode="auto">
            <a:xfrm>
              <a:off x="3424" y="124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a:t>
              </a:r>
            </a:p>
          </p:txBody>
        </p:sp>
        <p:sp>
          <p:nvSpPr>
            <p:cNvPr id="146475" name="Line 43"/>
            <p:cNvSpPr>
              <a:spLocks noChangeShapeType="1"/>
            </p:cNvSpPr>
            <p:nvPr/>
          </p:nvSpPr>
          <p:spPr bwMode="auto">
            <a:xfrm flipH="1">
              <a:off x="3289" y="2669"/>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76" name="Rectangle 44"/>
            <p:cNvSpPr>
              <a:spLocks noChangeArrowheads="1"/>
            </p:cNvSpPr>
            <p:nvPr/>
          </p:nvSpPr>
          <p:spPr bwMode="auto">
            <a:xfrm>
              <a:off x="2835" y="2868"/>
              <a:ext cx="771" cy="244"/>
            </a:xfrm>
            <a:prstGeom prst="rect">
              <a:avLst/>
            </a:prstGeom>
            <a:grpFill/>
            <a:ln w="9525">
              <a:no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ERROR</a:t>
              </a:r>
            </a:p>
          </p:txBody>
        </p:sp>
        <p:sp>
          <p:nvSpPr>
            <p:cNvPr id="146477" name="Text Box 45"/>
            <p:cNvSpPr txBox="1">
              <a:spLocks noChangeArrowheads="1"/>
            </p:cNvSpPr>
            <p:nvPr/>
          </p:nvSpPr>
          <p:spPr bwMode="auto">
            <a:xfrm>
              <a:off x="3288" y="2591"/>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cs typeface="Arial" charset="0"/>
                </a:rPr>
                <a:t>≠</a:t>
              </a:r>
            </a:p>
          </p:txBody>
        </p:sp>
        <p:sp>
          <p:nvSpPr>
            <p:cNvPr id="146478" name="Rectangle 46"/>
            <p:cNvSpPr>
              <a:spLocks noChangeArrowheads="1"/>
            </p:cNvSpPr>
            <p:nvPr/>
          </p:nvSpPr>
          <p:spPr bwMode="auto">
            <a:xfrm>
              <a:off x="3787" y="2913"/>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READ</a:t>
              </a:r>
            </a:p>
          </p:txBody>
        </p:sp>
        <p:sp>
          <p:nvSpPr>
            <p:cNvPr id="146479" name="Line 47"/>
            <p:cNvSpPr>
              <a:spLocks noChangeShapeType="1"/>
            </p:cNvSpPr>
            <p:nvPr/>
          </p:nvSpPr>
          <p:spPr bwMode="auto">
            <a:xfrm>
              <a:off x="3742" y="2675"/>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80" name="Text Box 48"/>
            <p:cNvSpPr txBox="1">
              <a:spLocks noChangeArrowheads="1"/>
            </p:cNvSpPr>
            <p:nvPr/>
          </p:nvSpPr>
          <p:spPr bwMode="auto">
            <a:xfrm>
              <a:off x="3833" y="2731"/>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8</a:t>
              </a:r>
            </a:p>
          </p:txBody>
        </p:sp>
        <p:sp>
          <p:nvSpPr>
            <p:cNvPr id="146481" name="Line 49"/>
            <p:cNvSpPr>
              <a:spLocks noChangeShapeType="1"/>
            </p:cNvSpPr>
            <p:nvPr/>
          </p:nvSpPr>
          <p:spPr bwMode="auto">
            <a:xfrm>
              <a:off x="4150" y="320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82" name="Rectangle 50"/>
            <p:cNvSpPr>
              <a:spLocks noChangeArrowheads="1"/>
            </p:cNvSpPr>
            <p:nvPr/>
          </p:nvSpPr>
          <p:spPr bwMode="auto">
            <a:xfrm>
              <a:off x="3787" y="3384"/>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P(B)</a:t>
              </a:r>
            </a:p>
          </p:txBody>
        </p:sp>
        <p:sp>
          <p:nvSpPr>
            <p:cNvPr id="146483" name="Line 51"/>
            <p:cNvSpPr>
              <a:spLocks noChangeShapeType="1"/>
            </p:cNvSpPr>
            <p:nvPr/>
          </p:nvSpPr>
          <p:spPr bwMode="auto">
            <a:xfrm>
              <a:off x="4150" y="3612"/>
              <a:ext cx="0" cy="136"/>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84" name="Line 52"/>
            <p:cNvSpPr>
              <a:spLocks noChangeShapeType="1"/>
            </p:cNvSpPr>
            <p:nvPr/>
          </p:nvSpPr>
          <p:spPr bwMode="auto">
            <a:xfrm>
              <a:off x="4150" y="3748"/>
              <a:ext cx="590" cy="0"/>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85" name="Line 53"/>
            <p:cNvSpPr>
              <a:spLocks noChangeShapeType="1"/>
            </p:cNvSpPr>
            <p:nvPr/>
          </p:nvSpPr>
          <p:spPr bwMode="auto">
            <a:xfrm>
              <a:off x="4740" y="1389"/>
              <a:ext cx="0" cy="2359"/>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86" name="Text Box 54"/>
            <p:cNvSpPr txBox="1">
              <a:spLocks noChangeArrowheads="1"/>
            </p:cNvSpPr>
            <p:nvPr/>
          </p:nvSpPr>
          <p:spPr bwMode="auto">
            <a:xfrm>
              <a:off x="3833" y="315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9</a:t>
              </a:r>
            </a:p>
          </p:txBody>
        </p:sp>
      </p:grpSp>
      <p:sp>
        <p:nvSpPr>
          <p:cNvPr id="2" name="矩形 1"/>
          <p:cNvSpPr/>
          <p:nvPr/>
        </p:nvSpPr>
        <p:spPr>
          <a:xfrm>
            <a:off x="107158" y="3320208"/>
            <a:ext cx="5844380" cy="2862322"/>
          </a:xfrm>
          <a:prstGeom prst="rect">
            <a:avLst/>
          </a:prstGeom>
        </p:spPr>
        <p:txBody>
          <a:bodyPr wrap="square">
            <a:spAutoFit/>
          </a:bodyPr>
          <a:lstStyle/>
          <a:p>
            <a:pPr algn="just">
              <a:buFont typeface="Wingdings" panose="05000000000000000000" pitchFamily="2" charset="2"/>
              <a:buNone/>
            </a:pPr>
            <a:r>
              <a:rPr lang="en-US" altLang="zh-CN" b="1" dirty="0">
                <a:solidFill>
                  <a:srgbClr val="011893"/>
                </a:solidFill>
                <a:latin typeface="Times New Roman" panose="02020603050405020304" pitchFamily="18" charset="0"/>
              </a:rPr>
              <a:t>3)</a:t>
            </a:r>
            <a:r>
              <a:rPr lang="zh-CN" altLang="en-US" b="1" dirty="0">
                <a:latin typeface="Times New Roman" panose="02020603050405020304" pitchFamily="18" charset="0"/>
              </a:rPr>
              <a:t>对于规则</a:t>
            </a:r>
            <a:r>
              <a:rPr lang="en-US" altLang="zh-CN" b="1" dirty="0">
                <a:latin typeface="Times New Roman" panose="02020603050405020304" pitchFamily="18" charset="0"/>
              </a:rPr>
              <a:t>U∷</a:t>
            </a:r>
            <a:r>
              <a:rPr lang="zh-CN" altLang="en-US" b="1" dirty="0">
                <a:latin typeface="Times New Roman" panose="02020603050405020304" pitchFamily="18" charset="0"/>
              </a:rPr>
              <a:t>＝</a:t>
            </a:r>
            <a:r>
              <a:rPr lang="en-US" altLang="zh-CN" b="1" dirty="0">
                <a:latin typeface="Times New Roman" panose="02020603050405020304" pitchFamily="18" charset="0"/>
              </a:rPr>
              <a:t>x</a:t>
            </a:r>
            <a:r>
              <a:rPr lang="zh-CN" altLang="en-US" b="1" dirty="0">
                <a:latin typeface="Times New Roman" panose="02020603050405020304" pitchFamily="18" charset="0"/>
              </a:rPr>
              <a:t>１｜</a:t>
            </a:r>
            <a:r>
              <a:rPr lang="en-US" altLang="zh-CN" b="1" dirty="0">
                <a:latin typeface="Times New Roman" panose="02020603050405020304" pitchFamily="18" charset="0"/>
              </a:rPr>
              <a:t>x</a:t>
            </a:r>
            <a:r>
              <a:rPr lang="zh-CN" altLang="en-US" b="1" dirty="0">
                <a:latin typeface="Times New Roman" panose="02020603050405020304" pitchFamily="18" charset="0"/>
              </a:rPr>
              <a:t>２｜</a:t>
            </a:r>
            <a:r>
              <a:rPr lang="en-US" altLang="zh-CN" b="1" dirty="0">
                <a:latin typeface="Times New Roman" panose="02020603050405020304" pitchFamily="18" charset="0"/>
              </a:rPr>
              <a:t>…</a:t>
            </a:r>
            <a:r>
              <a:rPr lang="zh-CN" altLang="en-US" b="1" dirty="0">
                <a:latin typeface="Times New Roman" panose="02020603050405020304" pitchFamily="18" charset="0"/>
              </a:rPr>
              <a:t>｜</a:t>
            </a:r>
            <a:r>
              <a:rPr lang="en-US" altLang="zh-CN" b="1" dirty="0" err="1">
                <a:latin typeface="Times New Roman" panose="02020603050405020304" pitchFamily="18" charset="0"/>
              </a:rPr>
              <a:t>xn</a:t>
            </a:r>
            <a:r>
              <a:rPr lang="zh-CN" altLang="en-US" b="1" dirty="0">
                <a:latin typeface="Times New Roman" panose="02020603050405020304" pitchFamily="18" charset="0"/>
              </a:rPr>
              <a:t>，可用下列方法构造Ｐ（</a:t>
            </a:r>
            <a:r>
              <a:rPr lang="en-US" altLang="zh-CN" b="1" dirty="0">
                <a:latin typeface="Times New Roman" panose="02020603050405020304" pitchFamily="18" charset="0"/>
              </a:rPr>
              <a:t>U</a:t>
            </a:r>
            <a:r>
              <a:rPr lang="zh-CN" altLang="en-US" b="1" dirty="0">
                <a:latin typeface="Times New Roman" panose="02020603050405020304" pitchFamily="18" charset="0"/>
              </a:rPr>
              <a:t>）：</a:t>
            </a:r>
          </a:p>
          <a:p>
            <a:pPr algn="just">
              <a:buFont typeface="Wingdings" panose="05000000000000000000" pitchFamily="2" charset="2"/>
              <a:buNone/>
            </a:pPr>
            <a:r>
              <a:rPr lang="zh-CN" altLang="en-US" b="1" dirty="0">
                <a:latin typeface="Times New Roman" panose="02020603050405020304" pitchFamily="18" charset="0"/>
              </a:rPr>
              <a:t>   ＩＦ </a:t>
            </a:r>
            <a:r>
              <a:rPr lang="en-US" altLang="zh-CN" b="1" dirty="0" err="1">
                <a:solidFill>
                  <a:srgbClr val="011893"/>
                </a:solidFill>
                <a:latin typeface="Times New Roman" panose="02020603050405020304" pitchFamily="18" charset="0"/>
              </a:rPr>
              <a:t>ch</a:t>
            </a:r>
            <a:r>
              <a:rPr lang="en-US" altLang="zh-CN" b="1" dirty="0">
                <a:solidFill>
                  <a:srgbClr val="011893"/>
                </a:solidFill>
                <a:latin typeface="Times New Roman" panose="02020603050405020304" pitchFamily="18" charset="0"/>
              </a:rPr>
              <a:t> </a:t>
            </a:r>
            <a:r>
              <a:rPr lang="zh-CN" altLang="en-US" b="1" dirty="0">
                <a:latin typeface="Times New Roman" panose="02020603050405020304" pitchFamily="18" charset="0"/>
              </a:rPr>
              <a:t>ＩＮ ＦＩ</a:t>
            </a:r>
            <a:r>
              <a:rPr lang="en-US" altLang="zh-CN" b="1" dirty="0">
                <a:latin typeface="Times New Roman" panose="02020603050405020304" pitchFamily="18" charset="0"/>
              </a:rPr>
              <a:t>R</a:t>
            </a:r>
            <a:r>
              <a:rPr lang="zh-CN" altLang="en-US" b="1" dirty="0">
                <a:latin typeface="Times New Roman" panose="02020603050405020304" pitchFamily="18" charset="0"/>
              </a:rPr>
              <a:t>ＳＴ（Ｘ１）ＴＨＥＮ Ｐ（Ｘ１）</a:t>
            </a:r>
          </a:p>
          <a:p>
            <a:pPr algn="just">
              <a:buFont typeface="Wingdings" panose="05000000000000000000" pitchFamily="2" charset="2"/>
              <a:buNone/>
            </a:pPr>
            <a:r>
              <a:rPr lang="zh-CN" altLang="en-US" b="1" dirty="0">
                <a:latin typeface="Times New Roman" panose="02020603050405020304" pitchFamily="18" charset="0"/>
              </a:rPr>
              <a:t>   ＥＬＳＥ ＩＦ </a:t>
            </a:r>
            <a:r>
              <a:rPr lang="en-US" altLang="zh-CN" b="1" dirty="0" err="1">
                <a:solidFill>
                  <a:srgbClr val="011893"/>
                </a:solidFill>
                <a:latin typeface="Times New Roman" panose="02020603050405020304" pitchFamily="18" charset="0"/>
              </a:rPr>
              <a:t>ch</a:t>
            </a:r>
            <a:r>
              <a:rPr lang="en-US" altLang="zh-CN" b="1" dirty="0">
                <a:solidFill>
                  <a:srgbClr val="011893"/>
                </a:solidFill>
                <a:latin typeface="Times New Roman" panose="02020603050405020304" pitchFamily="18" charset="0"/>
              </a:rPr>
              <a:t> </a:t>
            </a:r>
            <a:r>
              <a:rPr lang="zh-CN" altLang="en-US" b="1" dirty="0">
                <a:latin typeface="Times New Roman" panose="02020603050405020304" pitchFamily="18" charset="0"/>
              </a:rPr>
              <a:t>ＩＮ ＦＩＲＳＴ（Ｘ２） ＴＨＥＮ Ｐ（Ｘ２）</a:t>
            </a:r>
          </a:p>
          <a:p>
            <a:pPr algn="just">
              <a:buFont typeface="Wingdings" panose="05000000000000000000" pitchFamily="2" charset="2"/>
              <a:buNone/>
            </a:pPr>
            <a:r>
              <a:rPr lang="zh-CN" altLang="en-US" b="1" dirty="0">
                <a:latin typeface="Times New Roman" panose="02020603050405020304" pitchFamily="18" charset="0"/>
              </a:rPr>
              <a:t>   ＥＬＳ</a:t>
            </a:r>
            <a:r>
              <a:rPr lang="en-US" altLang="zh-CN" b="1" dirty="0">
                <a:latin typeface="Times New Roman" panose="02020603050405020304" pitchFamily="18" charset="0"/>
              </a:rPr>
              <a:t>E …</a:t>
            </a:r>
          </a:p>
          <a:p>
            <a:pPr algn="just">
              <a:buFont typeface="Wingdings" panose="05000000000000000000" pitchFamily="2" charset="2"/>
              <a:buNone/>
            </a:pPr>
            <a:r>
              <a:rPr lang="en-US" altLang="zh-CN" b="1" dirty="0">
                <a:latin typeface="Times New Roman" panose="02020603050405020304" pitchFamily="18" charset="0"/>
              </a:rPr>
              <a:t>   </a:t>
            </a:r>
            <a:r>
              <a:rPr lang="zh-CN" altLang="en-US" b="1" dirty="0">
                <a:latin typeface="Times New Roman" panose="02020603050405020304" pitchFamily="18" charset="0"/>
              </a:rPr>
              <a:t>ＩＦ</a:t>
            </a:r>
            <a:r>
              <a:rPr lang="zh-CN" altLang="en-US" b="1" dirty="0">
                <a:solidFill>
                  <a:srgbClr val="011893"/>
                </a:solidFill>
                <a:latin typeface="Times New Roman" panose="02020603050405020304" pitchFamily="18" charset="0"/>
              </a:rPr>
              <a:t> </a:t>
            </a:r>
            <a:r>
              <a:rPr lang="en-US" altLang="zh-CN" b="1" dirty="0" err="1">
                <a:solidFill>
                  <a:srgbClr val="011893"/>
                </a:solidFill>
                <a:latin typeface="Times New Roman" panose="02020603050405020304" pitchFamily="18" charset="0"/>
              </a:rPr>
              <a:t>ch</a:t>
            </a:r>
            <a:r>
              <a:rPr lang="en-US" altLang="zh-CN" b="1" dirty="0">
                <a:solidFill>
                  <a:srgbClr val="011893"/>
                </a:solidFill>
                <a:latin typeface="Times New Roman" panose="02020603050405020304" pitchFamily="18" charset="0"/>
              </a:rPr>
              <a:t> </a:t>
            </a:r>
            <a:r>
              <a:rPr lang="zh-CN" altLang="en-US" b="1" dirty="0">
                <a:latin typeface="Times New Roman" panose="02020603050405020304" pitchFamily="18" charset="0"/>
              </a:rPr>
              <a:t>ＩＮ ＦＩＲＳＴ（Ｘ</a:t>
            </a:r>
            <a:r>
              <a:rPr lang="en-US" altLang="zh-CN" b="1" dirty="0">
                <a:latin typeface="Times New Roman" panose="02020603050405020304" pitchFamily="18" charset="0"/>
              </a:rPr>
              <a:t>n</a:t>
            </a:r>
            <a:r>
              <a:rPr lang="zh-CN" altLang="en-US" b="1" dirty="0">
                <a:latin typeface="Times New Roman" panose="02020603050405020304" pitchFamily="18" charset="0"/>
              </a:rPr>
              <a:t>） ＴＨＥＮ Ｐ（Ｘ</a:t>
            </a:r>
            <a:r>
              <a:rPr lang="en-US" altLang="zh-CN" b="1" dirty="0">
                <a:latin typeface="Times New Roman" panose="02020603050405020304" pitchFamily="18" charset="0"/>
              </a:rPr>
              <a:t>n</a:t>
            </a:r>
            <a:r>
              <a:rPr lang="zh-CN" altLang="en-US" b="1" dirty="0">
                <a:latin typeface="Times New Roman" panose="02020603050405020304" pitchFamily="18" charset="0"/>
              </a:rPr>
              <a:t>）</a:t>
            </a:r>
          </a:p>
          <a:p>
            <a:pPr algn="just">
              <a:buFont typeface="Wingdings" panose="05000000000000000000" pitchFamily="2" charset="2"/>
              <a:buNone/>
            </a:pPr>
            <a:r>
              <a:rPr lang="zh-CN" altLang="en-US" b="1" dirty="0">
                <a:latin typeface="Times New Roman" panose="02020603050405020304" pitchFamily="18" charset="0"/>
              </a:rPr>
              <a:t>   ＥＬＳＥ ＥＲＲＯＲ</a:t>
            </a:r>
          </a:p>
        </p:txBody>
      </p:sp>
    </p:spTree>
    <p:extLst>
      <p:ext uri="{BB962C8B-B14F-4D97-AF65-F5344CB8AC3E}">
        <p14:creationId xmlns:p14="http://schemas.microsoft.com/office/powerpoint/2010/main" val="5224913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a:xfrm>
            <a:off x="1524001" y="1"/>
            <a:ext cx="3827463" cy="847725"/>
          </a:xfrm>
        </p:spPr>
        <p:txBody>
          <a:bodyPr>
            <a:normAutofit/>
          </a:bodyPr>
          <a:lstStyle/>
          <a:p>
            <a:pPr eaLnBrk="1" hangingPunct="1"/>
            <a:r>
              <a:rPr lang="en-US" altLang="zh-CN" sz="2800" dirty="0">
                <a:solidFill>
                  <a:srgbClr val="011893"/>
                </a:solidFill>
              </a:rPr>
              <a:t>(1)</a:t>
            </a:r>
            <a:r>
              <a:rPr lang="zh-CN" altLang="en-US" sz="2800" dirty="0">
                <a:solidFill>
                  <a:srgbClr val="011893"/>
                </a:solidFill>
              </a:rPr>
              <a:t>构造</a:t>
            </a:r>
            <a:r>
              <a:rPr lang="zh-CN" altLang="en-US" sz="2800" dirty="0" smtClean="0">
                <a:solidFill>
                  <a:srgbClr val="011893"/>
                </a:solidFill>
              </a:rPr>
              <a:t>递归子程序Ｐ</a:t>
            </a:r>
            <a:r>
              <a:rPr lang="en-US" altLang="zh-CN" sz="2800" dirty="0">
                <a:solidFill>
                  <a:srgbClr val="011893"/>
                </a:solidFill>
              </a:rPr>
              <a:t>(B)</a:t>
            </a:r>
            <a:endParaRPr lang="zh-CN" altLang="en-US" sz="2800" dirty="0">
              <a:solidFill>
                <a:srgbClr val="011893"/>
              </a:solidFill>
            </a:endParaRPr>
          </a:p>
        </p:txBody>
      </p:sp>
      <p:sp>
        <p:nvSpPr>
          <p:cNvPr id="49" name="灯片编号占位符 5"/>
          <p:cNvSpPr>
            <a:spLocks noGrp="1"/>
          </p:cNvSpPr>
          <p:nvPr>
            <p:ph type="sldNum" sz="quarter" idx="12"/>
          </p:nvPr>
        </p:nvSpPr>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36F94BB8-F859-4FFE-BCED-C6A60402C055}" type="slidenum">
              <a:rPr lang="en-US" altLang="zh-CN"/>
              <a:pPr eaLnBrk="1" hangingPunct="1"/>
              <a:t>8</a:t>
            </a:fld>
            <a:endParaRPr lang="en-US" altLang="zh-CN"/>
          </a:p>
        </p:txBody>
      </p:sp>
      <p:sp>
        <p:nvSpPr>
          <p:cNvPr id="56324" name="AutoShape 3"/>
          <p:cNvSpPr>
            <a:spLocks noChangeArrowheads="1"/>
          </p:cNvSpPr>
          <p:nvPr/>
        </p:nvSpPr>
        <p:spPr bwMode="auto">
          <a:xfrm>
            <a:off x="7248525" y="549275"/>
            <a:ext cx="287338" cy="387350"/>
          </a:xfrm>
          <a:prstGeom prst="downArrow">
            <a:avLst>
              <a:gd name="adj1" fmla="val 50000"/>
              <a:gd name="adj2" fmla="val 33702"/>
            </a:avLst>
          </a:prstGeom>
          <a:no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147460" name="Rectangle 4"/>
          <p:cNvSpPr>
            <a:spLocks noChangeArrowheads="1"/>
          </p:cNvSpPr>
          <p:nvPr/>
        </p:nvSpPr>
        <p:spPr bwMode="auto">
          <a:xfrm>
            <a:off x="6816726" y="1001714"/>
            <a:ext cx="1223963" cy="388937"/>
          </a:xfrm>
          <a:prstGeom prst="rect">
            <a:avLst/>
          </a:prstGeom>
          <a:no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SCIN</a:t>
            </a:r>
          </a:p>
        </p:txBody>
      </p:sp>
      <p:sp>
        <p:nvSpPr>
          <p:cNvPr id="147461" name="Line 5"/>
          <p:cNvSpPr>
            <a:spLocks noChangeShapeType="1"/>
          </p:cNvSpPr>
          <p:nvPr/>
        </p:nvSpPr>
        <p:spPr bwMode="auto">
          <a:xfrm>
            <a:off x="7392988" y="1397001"/>
            <a:ext cx="0" cy="322263"/>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462" name="Text Box 6"/>
          <p:cNvSpPr txBox="1">
            <a:spLocks noChangeArrowheads="1"/>
          </p:cNvSpPr>
          <p:nvPr/>
        </p:nvSpPr>
        <p:spPr bwMode="auto">
          <a:xfrm>
            <a:off x="6816725" y="1654176"/>
            <a:ext cx="1225550" cy="396875"/>
          </a:xfrm>
          <a:prstGeom prst="rect">
            <a:avLst/>
          </a:prstGeom>
          <a:no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ch=d?</a:t>
            </a:r>
          </a:p>
        </p:txBody>
      </p:sp>
      <p:sp>
        <p:nvSpPr>
          <p:cNvPr id="147463" name="Text Box 7"/>
          <p:cNvSpPr txBox="1">
            <a:spLocks noChangeArrowheads="1"/>
          </p:cNvSpPr>
          <p:nvPr/>
        </p:nvSpPr>
        <p:spPr bwMode="auto">
          <a:xfrm>
            <a:off x="6961189" y="614363"/>
            <a:ext cx="287337" cy="366712"/>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1</a:t>
            </a:r>
          </a:p>
        </p:txBody>
      </p:sp>
      <p:sp>
        <p:nvSpPr>
          <p:cNvPr id="147464" name="Text Box 8"/>
          <p:cNvSpPr txBox="1">
            <a:spLocks noChangeArrowheads="1"/>
          </p:cNvSpPr>
          <p:nvPr/>
        </p:nvSpPr>
        <p:spPr bwMode="auto">
          <a:xfrm>
            <a:off x="6961189" y="1390651"/>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2</a:t>
            </a:r>
          </a:p>
        </p:txBody>
      </p:sp>
      <p:sp>
        <p:nvSpPr>
          <p:cNvPr id="147465" name="Line 9"/>
          <p:cNvSpPr>
            <a:spLocks noChangeShapeType="1"/>
          </p:cNvSpPr>
          <p:nvPr/>
        </p:nvSpPr>
        <p:spPr bwMode="auto">
          <a:xfrm flipH="1">
            <a:off x="6600826" y="1971675"/>
            <a:ext cx="720725" cy="387350"/>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466" name="Rectangle 10"/>
          <p:cNvSpPr>
            <a:spLocks noChangeArrowheads="1"/>
          </p:cNvSpPr>
          <p:nvPr/>
        </p:nvSpPr>
        <p:spPr bwMode="auto">
          <a:xfrm>
            <a:off x="6024563" y="2359025"/>
            <a:ext cx="1223962" cy="387350"/>
          </a:xfrm>
          <a:prstGeom prst="rect">
            <a:avLst/>
          </a:prstGeom>
          <a:no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READ</a:t>
            </a:r>
          </a:p>
        </p:txBody>
      </p:sp>
      <p:sp>
        <p:nvSpPr>
          <p:cNvPr id="147467" name="Line 11"/>
          <p:cNvSpPr>
            <a:spLocks noChangeShapeType="1"/>
          </p:cNvSpPr>
          <p:nvPr/>
        </p:nvSpPr>
        <p:spPr bwMode="auto">
          <a:xfrm>
            <a:off x="6600825" y="2746376"/>
            <a:ext cx="0" cy="322263"/>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468" name="Rectangle 12"/>
          <p:cNvSpPr>
            <a:spLocks noChangeArrowheads="1"/>
          </p:cNvSpPr>
          <p:nvPr/>
        </p:nvSpPr>
        <p:spPr bwMode="auto">
          <a:xfrm>
            <a:off x="6024563" y="3070225"/>
            <a:ext cx="1223962" cy="387350"/>
          </a:xfrm>
          <a:prstGeom prst="rect">
            <a:avLst/>
          </a:prstGeom>
          <a:no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P(E)</a:t>
            </a:r>
          </a:p>
        </p:txBody>
      </p:sp>
      <p:sp>
        <p:nvSpPr>
          <p:cNvPr id="147469" name="Line 13"/>
          <p:cNvSpPr>
            <a:spLocks noChangeShapeType="1"/>
          </p:cNvSpPr>
          <p:nvPr/>
        </p:nvSpPr>
        <p:spPr bwMode="auto">
          <a:xfrm>
            <a:off x="6600825" y="3459163"/>
            <a:ext cx="0" cy="322262"/>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470" name="Text Box 14"/>
          <p:cNvSpPr txBox="1">
            <a:spLocks noChangeArrowheads="1"/>
          </p:cNvSpPr>
          <p:nvPr/>
        </p:nvSpPr>
        <p:spPr bwMode="auto">
          <a:xfrm>
            <a:off x="6022975" y="3716339"/>
            <a:ext cx="1225550" cy="396875"/>
          </a:xfrm>
          <a:prstGeom prst="rect">
            <a:avLst/>
          </a:prstGeom>
          <a:no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ch=d?</a:t>
            </a:r>
          </a:p>
        </p:txBody>
      </p:sp>
      <p:sp>
        <p:nvSpPr>
          <p:cNvPr id="147471" name="Line 15"/>
          <p:cNvSpPr>
            <a:spLocks noChangeShapeType="1"/>
          </p:cNvSpPr>
          <p:nvPr/>
        </p:nvSpPr>
        <p:spPr bwMode="auto">
          <a:xfrm>
            <a:off x="7464426" y="1971676"/>
            <a:ext cx="1223963" cy="377825"/>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473" name="Line 17"/>
          <p:cNvSpPr>
            <a:spLocks noChangeShapeType="1"/>
          </p:cNvSpPr>
          <p:nvPr/>
        </p:nvSpPr>
        <p:spPr bwMode="auto">
          <a:xfrm flipH="1">
            <a:off x="5664201" y="4076700"/>
            <a:ext cx="720725" cy="387350"/>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474" name="Rectangle 18"/>
          <p:cNvSpPr>
            <a:spLocks noChangeArrowheads="1"/>
          </p:cNvSpPr>
          <p:nvPr/>
        </p:nvSpPr>
        <p:spPr bwMode="auto">
          <a:xfrm>
            <a:off x="6816726" y="4481513"/>
            <a:ext cx="1223963" cy="387350"/>
          </a:xfrm>
          <a:prstGeom prst="rect">
            <a:avLst/>
          </a:prstGeom>
          <a:no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READ</a:t>
            </a:r>
          </a:p>
        </p:txBody>
      </p:sp>
      <p:sp>
        <p:nvSpPr>
          <p:cNvPr id="147475" name="Line 19"/>
          <p:cNvSpPr>
            <a:spLocks noChangeShapeType="1"/>
          </p:cNvSpPr>
          <p:nvPr/>
        </p:nvSpPr>
        <p:spPr bwMode="auto">
          <a:xfrm>
            <a:off x="9409113" y="3536951"/>
            <a:ext cx="0" cy="322263"/>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476" name="Rectangle 20"/>
          <p:cNvSpPr>
            <a:spLocks noChangeArrowheads="1"/>
          </p:cNvSpPr>
          <p:nvPr/>
        </p:nvSpPr>
        <p:spPr bwMode="auto">
          <a:xfrm>
            <a:off x="8832851" y="3860800"/>
            <a:ext cx="1223963" cy="387350"/>
          </a:xfrm>
          <a:prstGeom prst="rect">
            <a:avLst/>
          </a:prstGeom>
          <a:no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P(C)</a:t>
            </a:r>
          </a:p>
        </p:txBody>
      </p:sp>
      <p:sp>
        <p:nvSpPr>
          <p:cNvPr id="147477" name="Line 21"/>
          <p:cNvSpPr>
            <a:spLocks noChangeShapeType="1"/>
          </p:cNvSpPr>
          <p:nvPr/>
        </p:nvSpPr>
        <p:spPr bwMode="auto">
          <a:xfrm>
            <a:off x="6672263" y="4040188"/>
            <a:ext cx="792162" cy="387350"/>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478" name="Rectangle 22"/>
          <p:cNvSpPr>
            <a:spLocks noChangeArrowheads="1"/>
          </p:cNvSpPr>
          <p:nvPr/>
        </p:nvSpPr>
        <p:spPr bwMode="auto">
          <a:xfrm>
            <a:off x="5159376" y="4437063"/>
            <a:ext cx="1223963" cy="387350"/>
          </a:xfrm>
          <a:prstGeom prst="rect">
            <a:avLst/>
          </a:prstGeom>
          <a:noFill/>
          <a:ln w="9525">
            <a:no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ERROR</a:t>
            </a:r>
          </a:p>
        </p:txBody>
      </p:sp>
      <p:sp>
        <p:nvSpPr>
          <p:cNvPr id="147479" name="Line 23"/>
          <p:cNvSpPr>
            <a:spLocks noChangeShapeType="1"/>
          </p:cNvSpPr>
          <p:nvPr/>
        </p:nvSpPr>
        <p:spPr bwMode="auto">
          <a:xfrm>
            <a:off x="8472488" y="5084763"/>
            <a:ext cx="0" cy="322262"/>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481" name="Rectangle 25"/>
          <p:cNvSpPr>
            <a:spLocks noChangeArrowheads="1"/>
          </p:cNvSpPr>
          <p:nvPr/>
        </p:nvSpPr>
        <p:spPr bwMode="auto">
          <a:xfrm>
            <a:off x="1919289" y="908050"/>
            <a:ext cx="3889375" cy="1677988"/>
          </a:xfrm>
          <a:prstGeom prst="rect">
            <a:avLst/>
          </a:prstGeom>
          <a:noFill/>
          <a:ln w="9525" algn="ctr">
            <a:noFill/>
            <a:miter lim="800000"/>
            <a:headEnd/>
            <a:tailEnd/>
          </a:ln>
          <a:effectLst/>
        </p:spPr>
        <p:txBody>
          <a:bodyPr>
            <a:spAutoFit/>
          </a:bodyPr>
          <a:lstStyle/>
          <a:p>
            <a:pPr>
              <a:spcBef>
                <a:spcPct val="50000"/>
              </a:spcBef>
              <a:defRPr/>
            </a:pPr>
            <a:r>
              <a:rPr lang="zh-CN" altLang="en-US" sz="2800" dirty="0">
                <a:latin typeface="Arial" charset="0"/>
              </a:rPr>
              <a:t>Ｂ∷＝</a:t>
            </a:r>
            <a:r>
              <a:rPr lang="en-US" altLang="zh-CN" sz="2800" dirty="0" err="1">
                <a:latin typeface="Arial" charset="0"/>
              </a:rPr>
              <a:t>dEd</a:t>
            </a:r>
            <a:r>
              <a:rPr lang="zh-CN" altLang="en-US" sz="2800" dirty="0">
                <a:latin typeface="Arial" charset="0"/>
              </a:rPr>
              <a:t>｜</a:t>
            </a:r>
            <a:r>
              <a:rPr lang="en-US" altLang="zh-CN" sz="2800" dirty="0" err="1">
                <a:latin typeface="Arial" charset="0"/>
              </a:rPr>
              <a:t>aC</a:t>
            </a:r>
            <a:endParaRPr lang="en-US" altLang="zh-CN" sz="2800" dirty="0">
              <a:latin typeface="Arial" charset="0"/>
            </a:endParaRPr>
          </a:p>
          <a:p>
            <a:pPr algn="l">
              <a:spcBef>
                <a:spcPct val="50000"/>
              </a:spcBef>
              <a:defRPr/>
            </a:pPr>
            <a:r>
              <a:rPr lang="zh-CN" altLang="en-US" sz="3200" dirty="0">
                <a:latin typeface="Arial" charset="0"/>
              </a:rPr>
              <a:t>（</a:t>
            </a:r>
            <a:r>
              <a:rPr lang="zh-CN" altLang="en-US" sz="2800" dirty="0">
                <a:latin typeface="Arial" charset="0"/>
              </a:rPr>
              <a:t>用</a:t>
            </a:r>
            <a:r>
              <a:rPr lang="zh-CN" altLang="en-US" sz="2800" dirty="0">
                <a:solidFill>
                  <a:srgbClr val="011893"/>
                </a:solidFill>
                <a:latin typeface="Arial" charset="0"/>
              </a:rPr>
              <a:t>方法  </a:t>
            </a:r>
            <a:r>
              <a:rPr lang="en-US" altLang="zh-CN" sz="2800" dirty="0">
                <a:solidFill>
                  <a:srgbClr val="011893"/>
                </a:solidFill>
                <a:latin typeface="Arial" charset="0"/>
              </a:rPr>
              <a:t>3</a:t>
            </a:r>
            <a:r>
              <a:rPr lang="zh-CN" altLang="en-US" sz="2800" dirty="0">
                <a:solidFill>
                  <a:srgbClr val="011893"/>
                </a:solidFill>
                <a:latin typeface="Arial" charset="0"/>
              </a:rPr>
              <a:t>）和</a:t>
            </a:r>
            <a:r>
              <a:rPr lang="en-US" altLang="zh-CN" sz="2800" dirty="0">
                <a:solidFill>
                  <a:srgbClr val="011893"/>
                </a:solidFill>
                <a:latin typeface="Arial" charset="0"/>
              </a:rPr>
              <a:t>4</a:t>
            </a:r>
            <a:r>
              <a:rPr lang="zh-CN" altLang="en-US" sz="2800" dirty="0">
                <a:solidFill>
                  <a:srgbClr val="011893"/>
                </a:solidFill>
                <a:latin typeface="Arial" charset="0"/>
              </a:rPr>
              <a:t>）</a:t>
            </a:r>
            <a:r>
              <a:rPr lang="zh-CN" altLang="en-US" sz="3200" dirty="0">
                <a:latin typeface="Arial" charset="0"/>
              </a:rPr>
              <a:t>）</a:t>
            </a:r>
            <a:r>
              <a:rPr lang="zh-CN" altLang="en-US" sz="2800" dirty="0">
                <a:latin typeface="Arial" charset="0"/>
              </a:rPr>
              <a:t> </a:t>
            </a:r>
          </a:p>
        </p:txBody>
      </p:sp>
      <p:sp>
        <p:nvSpPr>
          <p:cNvPr id="147482" name="Text Box 26"/>
          <p:cNvSpPr txBox="1">
            <a:spLocks noChangeArrowheads="1"/>
          </p:cNvSpPr>
          <p:nvPr/>
        </p:nvSpPr>
        <p:spPr bwMode="auto">
          <a:xfrm>
            <a:off x="6672264" y="1838326"/>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a:t>
            </a:r>
          </a:p>
        </p:txBody>
      </p:sp>
      <p:sp>
        <p:nvSpPr>
          <p:cNvPr id="147483" name="Text Box 27"/>
          <p:cNvSpPr txBox="1">
            <a:spLocks noChangeArrowheads="1"/>
          </p:cNvSpPr>
          <p:nvPr/>
        </p:nvSpPr>
        <p:spPr bwMode="auto">
          <a:xfrm>
            <a:off x="8328026" y="1844676"/>
            <a:ext cx="288925" cy="366713"/>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cs typeface="Arial" charset="0"/>
              </a:rPr>
              <a:t>≠</a:t>
            </a:r>
          </a:p>
        </p:txBody>
      </p:sp>
      <p:sp>
        <p:nvSpPr>
          <p:cNvPr id="147484" name="Text Box 28"/>
          <p:cNvSpPr txBox="1">
            <a:spLocks noChangeArrowheads="1"/>
          </p:cNvSpPr>
          <p:nvPr/>
        </p:nvSpPr>
        <p:spPr bwMode="auto">
          <a:xfrm>
            <a:off x="7104064" y="3933826"/>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a:t>
            </a:r>
          </a:p>
        </p:txBody>
      </p:sp>
      <p:sp>
        <p:nvSpPr>
          <p:cNvPr id="147485" name="Text Box 29"/>
          <p:cNvSpPr txBox="1">
            <a:spLocks noChangeArrowheads="1"/>
          </p:cNvSpPr>
          <p:nvPr/>
        </p:nvSpPr>
        <p:spPr bwMode="auto">
          <a:xfrm>
            <a:off x="5735639" y="3933826"/>
            <a:ext cx="288925" cy="366713"/>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cs typeface="Arial" charset="0"/>
              </a:rPr>
              <a:t>≠</a:t>
            </a:r>
          </a:p>
        </p:txBody>
      </p:sp>
      <p:sp>
        <p:nvSpPr>
          <p:cNvPr id="147486" name="Text Box 30"/>
          <p:cNvSpPr txBox="1">
            <a:spLocks noChangeArrowheads="1"/>
          </p:cNvSpPr>
          <p:nvPr/>
        </p:nvSpPr>
        <p:spPr bwMode="auto">
          <a:xfrm>
            <a:off x="6959601" y="2060576"/>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3</a:t>
            </a:r>
          </a:p>
        </p:txBody>
      </p:sp>
      <p:sp>
        <p:nvSpPr>
          <p:cNvPr id="147487" name="Text Box 31"/>
          <p:cNvSpPr txBox="1">
            <a:spLocks noChangeArrowheads="1"/>
          </p:cNvSpPr>
          <p:nvPr/>
        </p:nvSpPr>
        <p:spPr bwMode="auto">
          <a:xfrm>
            <a:off x="6167439" y="2708276"/>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4</a:t>
            </a:r>
          </a:p>
        </p:txBody>
      </p:sp>
      <p:sp>
        <p:nvSpPr>
          <p:cNvPr id="147488" name="Text Box 32"/>
          <p:cNvSpPr txBox="1">
            <a:spLocks noChangeArrowheads="1"/>
          </p:cNvSpPr>
          <p:nvPr/>
        </p:nvSpPr>
        <p:spPr bwMode="auto">
          <a:xfrm>
            <a:off x="6240464" y="3429001"/>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5</a:t>
            </a:r>
          </a:p>
        </p:txBody>
      </p:sp>
      <p:sp>
        <p:nvSpPr>
          <p:cNvPr id="147489" name="Text Box 33"/>
          <p:cNvSpPr txBox="1">
            <a:spLocks noChangeArrowheads="1"/>
          </p:cNvSpPr>
          <p:nvPr/>
        </p:nvSpPr>
        <p:spPr bwMode="auto">
          <a:xfrm>
            <a:off x="6888164" y="4149726"/>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6</a:t>
            </a:r>
          </a:p>
        </p:txBody>
      </p:sp>
      <p:sp>
        <p:nvSpPr>
          <p:cNvPr id="147490" name="Text Box 34"/>
          <p:cNvSpPr txBox="1">
            <a:spLocks noChangeArrowheads="1"/>
          </p:cNvSpPr>
          <p:nvPr/>
        </p:nvSpPr>
        <p:spPr bwMode="auto">
          <a:xfrm>
            <a:off x="7896226" y="2133601"/>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7</a:t>
            </a:r>
          </a:p>
        </p:txBody>
      </p:sp>
      <p:sp>
        <p:nvSpPr>
          <p:cNvPr id="147491" name="Text Box 35"/>
          <p:cNvSpPr txBox="1">
            <a:spLocks noChangeArrowheads="1"/>
          </p:cNvSpPr>
          <p:nvPr/>
        </p:nvSpPr>
        <p:spPr bwMode="auto">
          <a:xfrm>
            <a:off x="8975726" y="3500438"/>
            <a:ext cx="288925" cy="366712"/>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9</a:t>
            </a:r>
          </a:p>
        </p:txBody>
      </p:sp>
      <p:sp>
        <p:nvSpPr>
          <p:cNvPr id="147492" name="Line 36"/>
          <p:cNvSpPr>
            <a:spLocks noChangeShapeType="1"/>
          </p:cNvSpPr>
          <p:nvPr/>
        </p:nvSpPr>
        <p:spPr bwMode="auto">
          <a:xfrm flipH="1">
            <a:off x="7897813" y="2752726"/>
            <a:ext cx="576262" cy="360363"/>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493" name="Rectangle 37"/>
          <p:cNvSpPr>
            <a:spLocks noChangeArrowheads="1"/>
          </p:cNvSpPr>
          <p:nvPr/>
        </p:nvSpPr>
        <p:spPr bwMode="auto">
          <a:xfrm>
            <a:off x="7177088" y="3068638"/>
            <a:ext cx="1223962" cy="387350"/>
          </a:xfrm>
          <a:prstGeom prst="rect">
            <a:avLst/>
          </a:prstGeom>
          <a:noFill/>
          <a:ln w="9525">
            <a:no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ERROR</a:t>
            </a:r>
          </a:p>
        </p:txBody>
      </p:sp>
      <p:sp>
        <p:nvSpPr>
          <p:cNvPr id="147494" name="Text Box 38"/>
          <p:cNvSpPr txBox="1">
            <a:spLocks noChangeArrowheads="1"/>
          </p:cNvSpPr>
          <p:nvPr/>
        </p:nvSpPr>
        <p:spPr bwMode="auto">
          <a:xfrm>
            <a:off x="7896226" y="2628901"/>
            <a:ext cx="288925" cy="366713"/>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cs typeface="Arial" charset="0"/>
              </a:rPr>
              <a:t>≠</a:t>
            </a:r>
          </a:p>
        </p:txBody>
      </p:sp>
      <p:sp>
        <p:nvSpPr>
          <p:cNvPr id="147495" name="Rectangle 39"/>
          <p:cNvSpPr>
            <a:spLocks noChangeArrowheads="1"/>
          </p:cNvSpPr>
          <p:nvPr/>
        </p:nvSpPr>
        <p:spPr bwMode="auto">
          <a:xfrm>
            <a:off x="8832851" y="3113088"/>
            <a:ext cx="1223963" cy="387350"/>
          </a:xfrm>
          <a:prstGeom prst="rect">
            <a:avLst/>
          </a:prstGeom>
          <a:no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READ</a:t>
            </a:r>
          </a:p>
        </p:txBody>
      </p:sp>
      <p:sp>
        <p:nvSpPr>
          <p:cNvPr id="147496" name="Line 40"/>
          <p:cNvSpPr>
            <a:spLocks noChangeShapeType="1"/>
          </p:cNvSpPr>
          <p:nvPr/>
        </p:nvSpPr>
        <p:spPr bwMode="auto">
          <a:xfrm>
            <a:off x="8761414" y="2735263"/>
            <a:ext cx="719137" cy="304800"/>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497" name="Text Box 41"/>
          <p:cNvSpPr txBox="1">
            <a:spLocks noChangeArrowheads="1"/>
          </p:cNvSpPr>
          <p:nvPr/>
        </p:nvSpPr>
        <p:spPr bwMode="auto">
          <a:xfrm>
            <a:off x="8905876" y="2824163"/>
            <a:ext cx="288925" cy="366712"/>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8</a:t>
            </a:r>
          </a:p>
        </p:txBody>
      </p:sp>
      <p:sp>
        <p:nvSpPr>
          <p:cNvPr id="147498" name="Text Box 42"/>
          <p:cNvSpPr txBox="1">
            <a:spLocks noChangeArrowheads="1"/>
          </p:cNvSpPr>
          <p:nvPr/>
        </p:nvSpPr>
        <p:spPr bwMode="auto">
          <a:xfrm>
            <a:off x="8977314" y="2557463"/>
            <a:ext cx="288925" cy="366712"/>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a:t>
            </a:r>
          </a:p>
        </p:txBody>
      </p:sp>
      <p:sp>
        <p:nvSpPr>
          <p:cNvPr id="147499" name="Text Box 43"/>
          <p:cNvSpPr txBox="1">
            <a:spLocks noChangeArrowheads="1"/>
          </p:cNvSpPr>
          <p:nvPr/>
        </p:nvSpPr>
        <p:spPr bwMode="auto">
          <a:xfrm>
            <a:off x="7967663" y="2349501"/>
            <a:ext cx="1225550" cy="396875"/>
          </a:xfrm>
          <a:prstGeom prst="rect">
            <a:avLst/>
          </a:prstGeom>
          <a:no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ch=a?</a:t>
            </a:r>
          </a:p>
        </p:txBody>
      </p:sp>
      <p:sp>
        <p:nvSpPr>
          <p:cNvPr id="147500" name="Rectangle 44"/>
          <p:cNvSpPr>
            <a:spLocks noChangeArrowheads="1"/>
          </p:cNvSpPr>
          <p:nvPr/>
        </p:nvSpPr>
        <p:spPr bwMode="auto">
          <a:xfrm>
            <a:off x="7824788" y="5445125"/>
            <a:ext cx="1223962" cy="387350"/>
          </a:xfrm>
          <a:prstGeom prst="rect">
            <a:avLst/>
          </a:prstGeom>
          <a:no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SCOUT</a:t>
            </a:r>
          </a:p>
        </p:txBody>
      </p:sp>
      <p:sp>
        <p:nvSpPr>
          <p:cNvPr id="147501" name="Text Box 45"/>
          <p:cNvSpPr txBox="1">
            <a:spLocks noChangeArrowheads="1"/>
          </p:cNvSpPr>
          <p:nvPr/>
        </p:nvSpPr>
        <p:spPr bwMode="auto">
          <a:xfrm>
            <a:off x="7897814" y="5084763"/>
            <a:ext cx="503237" cy="366712"/>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10</a:t>
            </a:r>
          </a:p>
        </p:txBody>
      </p:sp>
      <p:sp>
        <p:nvSpPr>
          <p:cNvPr id="147502" name="Line 46"/>
          <p:cNvSpPr>
            <a:spLocks noChangeShapeType="1"/>
          </p:cNvSpPr>
          <p:nvPr/>
        </p:nvSpPr>
        <p:spPr bwMode="auto">
          <a:xfrm>
            <a:off x="7535863" y="4870450"/>
            <a:ext cx="0" cy="215900"/>
          </a:xfrm>
          <a:prstGeom prst="line">
            <a:avLst/>
          </a:prstGeom>
          <a:no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503" name="Line 47"/>
          <p:cNvSpPr>
            <a:spLocks noChangeShapeType="1"/>
          </p:cNvSpPr>
          <p:nvPr/>
        </p:nvSpPr>
        <p:spPr bwMode="auto">
          <a:xfrm>
            <a:off x="9409113" y="4221164"/>
            <a:ext cx="0" cy="865187"/>
          </a:xfrm>
          <a:prstGeom prst="line">
            <a:avLst/>
          </a:prstGeom>
          <a:no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504" name="Line 48"/>
          <p:cNvSpPr>
            <a:spLocks noChangeShapeType="1"/>
          </p:cNvSpPr>
          <p:nvPr/>
        </p:nvSpPr>
        <p:spPr bwMode="auto">
          <a:xfrm>
            <a:off x="7535863" y="5084763"/>
            <a:ext cx="1873250" cy="0"/>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Tree>
    <p:extLst>
      <p:ext uri="{BB962C8B-B14F-4D97-AF65-F5344CB8AC3E}">
        <p14:creationId xmlns:p14="http://schemas.microsoft.com/office/powerpoint/2010/main" val="32015892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a:xfrm>
            <a:off x="1524001" y="1"/>
            <a:ext cx="3827463" cy="847725"/>
          </a:xfrm>
        </p:spPr>
        <p:txBody>
          <a:bodyPr>
            <a:normAutofit/>
          </a:bodyPr>
          <a:lstStyle/>
          <a:p>
            <a:pPr eaLnBrk="1" hangingPunct="1"/>
            <a:r>
              <a:rPr lang="en-US" altLang="zh-CN" sz="2800" dirty="0">
                <a:solidFill>
                  <a:srgbClr val="011893"/>
                </a:solidFill>
              </a:rPr>
              <a:t>(1)</a:t>
            </a:r>
            <a:r>
              <a:rPr lang="zh-CN" altLang="en-US" sz="2800" dirty="0">
                <a:solidFill>
                  <a:srgbClr val="011893"/>
                </a:solidFill>
              </a:rPr>
              <a:t>构造</a:t>
            </a:r>
            <a:r>
              <a:rPr lang="zh-CN" altLang="en-US" sz="2800" dirty="0" smtClean="0">
                <a:solidFill>
                  <a:srgbClr val="011893"/>
                </a:solidFill>
              </a:rPr>
              <a:t>递归子程序Ｐ</a:t>
            </a:r>
            <a:r>
              <a:rPr lang="en-US" altLang="zh-CN" sz="2800" dirty="0">
                <a:solidFill>
                  <a:srgbClr val="011893"/>
                </a:solidFill>
              </a:rPr>
              <a:t>(C)</a:t>
            </a:r>
            <a:endParaRPr lang="zh-CN" altLang="en-US" sz="2800" dirty="0">
              <a:solidFill>
                <a:srgbClr val="011893"/>
              </a:solidFill>
            </a:endParaRPr>
          </a:p>
        </p:txBody>
      </p:sp>
      <p:sp>
        <p:nvSpPr>
          <p:cNvPr id="37" name="灯片编号占位符 5"/>
          <p:cNvSpPr>
            <a:spLocks noGrp="1"/>
          </p:cNvSpPr>
          <p:nvPr>
            <p:ph type="sldNum" sz="quarter" idx="12"/>
          </p:nvPr>
        </p:nvSpPr>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53EA4514-0824-42A7-AB9A-2AF1A5F55F8E}" type="slidenum">
              <a:rPr lang="en-US" altLang="zh-CN"/>
              <a:pPr eaLnBrk="1" hangingPunct="1"/>
              <a:t>9</a:t>
            </a:fld>
            <a:endParaRPr lang="en-US" altLang="zh-CN"/>
          </a:p>
        </p:txBody>
      </p:sp>
      <p:sp>
        <p:nvSpPr>
          <p:cNvPr id="148500" name="Rectangle 20"/>
          <p:cNvSpPr>
            <a:spLocks noChangeArrowheads="1"/>
          </p:cNvSpPr>
          <p:nvPr/>
        </p:nvSpPr>
        <p:spPr bwMode="auto">
          <a:xfrm>
            <a:off x="1613695" y="1412876"/>
            <a:ext cx="4405312" cy="1250950"/>
          </a:xfrm>
          <a:prstGeom prst="rect">
            <a:avLst/>
          </a:prstGeom>
          <a:noFill/>
          <a:ln w="9525" algn="ctr">
            <a:noFill/>
            <a:miter lim="800000"/>
            <a:headEnd/>
            <a:tailEnd/>
          </a:ln>
          <a:effectLst/>
        </p:spPr>
        <p:txBody>
          <a:bodyPr>
            <a:spAutoFit/>
          </a:bodyPr>
          <a:lstStyle/>
          <a:p>
            <a:pPr>
              <a:spcBef>
                <a:spcPct val="50000"/>
              </a:spcBef>
              <a:defRPr/>
            </a:pPr>
            <a:r>
              <a:rPr lang="zh-CN" altLang="en-US" sz="2800" dirty="0">
                <a:latin typeface="Arial" charset="0"/>
              </a:rPr>
              <a:t>Ｃ∷＝</a:t>
            </a:r>
            <a:r>
              <a:rPr lang="en-US" altLang="zh-CN" sz="2800" dirty="0">
                <a:latin typeface="Arial" charset="0"/>
              </a:rPr>
              <a:t>e</a:t>
            </a:r>
            <a:r>
              <a:rPr lang="zh-CN" altLang="en-US" sz="2800" dirty="0">
                <a:latin typeface="Arial" charset="0"/>
              </a:rPr>
              <a:t>｜</a:t>
            </a:r>
            <a:r>
              <a:rPr lang="en-US" altLang="zh-CN" sz="2800" dirty="0" err="1">
                <a:latin typeface="Arial" charset="0"/>
              </a:rPr>
              <a:t>dC</a:t>
            </a:r>
            <a:endParaRPr lang="en-US" altLang="zh-CN" sz="2800" dirty="0">
              <a:latin typeface="Arial" charset="0"/>
            </a:endParaRPr>
          </a:p>
          <a:p>
            <a:pPr>
              <a:spcBef>
                <a:spcPct val="50000"/>
              </a:spcBef>
              <a:defRPr/>
            </a:pPr>
            <a:r>
              <a:rPr lang="zh-CN" altLang="en-US" sz="3200" dirty="0">
                <a:latin typeface="Arial" charset="0"/>
              </a:rPr>
              <a:t>（</a:t>
            </a:r>
            <a:r>
              <a:rPr lang="zh-CN" altLang="en-US" sz="2800" dirty="0">
                <a:latin typeface="Arial" charset="0"/>
              </a:rPr>
              <a:t>用方法  </a:t>
            </a:r>
            <a:r>
              <a:rPr lang="en-US" altLang="zh-CN" sz="2800" dirty="0">
                <a:solidFill>
                  <a:srgbClr val="011893"/>
                </a:solidFill>
                <a:latin typeface="Arial" charset="0"/>
              </a:rPr>
              <a:t>3</a:t>
            </a:r>
            <a:r>
              <a:rPr lang="zh-CN" altLang="en-US" sz="2800" dirty="0">
                <a:solidFill>
                  <a:srgbClr val="011893"/>
                </a:solidFill>
                <a:latin typeface="Arial" charset="0"/>
              </a:rPr>
              <a:t>）和</a:t>
            </a:r>
            <a:r>
              <a:rPr lang="en-US" altLang="zh-CN" sz="2800" dirty="0">
                <a:solidFill>
                  <a:srgbClr val="011893"/>
                </a:solidFill>
                <a:latin typeface="Arial" charset="0"/>
              </a:rPr>
              <a:t>4</a:t>
            </a:r>
            <a:r>
              <a:rPr lang="zh-CN" altLang="en-US" sz="2800" dirty="0">
                <a:solidFill>
                  <a:srgbClr val="011893"/>
                </a:solidFill>
                <a:latin typeface="Arial" charset="0"/>
              </a:rPr>
              <a:t>）</a:t>
            </a:r>
            <a:r>
              <a:rPr lang="zh-CN" altLang="en-US" sz="3200" dirty="0">
                <a:latin typeface="Arial" charset="0"/>
              </a:rPr>
              <a:t>）</a:t>
            </a:r>
            <a:r>
              <a:rPr lang="zh-CN" altLang="en-US" sz="2800" dirty="0">
                <a:latin typeface="Arial" charset="0"/>
              </a:rPr>
              <a:t> </a:t>
            </a:r>
            <a:r>
              <a:rPr lang="zh-CN" altLang="en-US" sz="2800" dirty="0">
                <a:effectLst>
                  <a:outerShdw blurRad="38100" dist="38100" dir="2700000" algn="tl">
                    <a:srgbClr val="000000"/>
                  </a:outerShdw>
                </a:effectLst>
                <a:latin typeface="Arial" charset="0"/>
              </a:rPr>
              <a:t></a:t>
            </a:r>
          </a:p>
        </p:txBody>
      </p:sp>
      <p:grpSp>
        <p:nvGrpSpPr>
          <p:cNvPr id="57349" name="Group 46"/>
          <p:cNvGrpSpPr>
            <a:grpSpLocks/>
          </p:cNvGrpSpPr>
          <p:nvPr/>
        </p:nvGrpSpPr>
        <p:grpSpPr bwMode="auto">
          <a:xfrm>
            <a:off x="6419850" y="1089026"/>
            <a:ext cx="4032250" cy="4633913"/>
            <a:chOff x="2471" y="1282"/>
            <a:chExt cx="2540" cy="2919"/>
          </a:xfrm>
          <a:noFill/>
        </p:grpSpPr>
        <p:sp>
          <p:nvSpPr>
            <p:cNvPr id="57350" name="AutoShape 47"/>
            <p:cNvSpPr>
              <a:spLocks noChangeArrowheads="1"/>
            </p:cNvSpPr>
            <p:nvPr/>
          </p:nvSpPr>
          <p:spPr bwMode="auto">
            <a:xfrm>
              <a:off x="3787" y="1282"/>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148528" name="Rectangle 48"/>
            <p:cNvSpPr>
              <a:spLocks noChangeArrowheads="1"/>
            </p:cNvSpPr>
            <p:nvPr/>
          </p:nvSpPr>
          <p:spPr bwMode="auto">
            <a:xfrm>
              <a:off x="3515" y="1567"/>
              <a:ext cx="771" cy="245"/>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SCIN</a:t>
              </a:r>
            </a:p>
          </p:txBody>
        </p:sp>
        <p:sp>
          <p:nvSpPr>
            <p:cNvPr id="148529" name="Line 49"/>
            <p:cNvSpPr>
              <a:spLocks noChangeShapeType="1"/>
            </p:cNvSpPr>
            <p:nvPr/>
          </p:nvSpPr>
          <p:spPr bwMode="auto">
            <a:xfrm>
              <a:off x="3878" y="181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8530" name="Text Box 50"/>
            <p:cNvSpPr txBox="1">
              <a:spLocks noChangeArrowheads="1"/>
            </p:cNvSpPr>
            <p:nvPr/>
          </p:nvSpPr>
          <p:spPr bwMode="auto">
            <a:xfrm>
              <a:off x="3515" y="197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ch=e?</a:t>
              </a:r>
            </a:p>
          </p:txBody>
        </p:sp>
        <p:sp>
          <p:nvSpPr>
            <p:cNvPr id="148531" name="Text Box 51"/>
            <p:cNvSpPr txBox="1">
              <a:spLocks noChangeArrowheads="1"/>
            </p:cNvSpPr>
            <p:nvPr/>
          </p:nvSpPr>
          <p:spPr bwMode="auto">
            <a:xfrm>
              <a:off x="3606" y="1323"/>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1</a:t>
              </a:r>
            </a:p>
          </p:txBody>
        </p:sp>
        <p:sp>
          <p:nvSpPr>
            <p:cNvPr id="148532" name="Text Box 52"/>
            <p:cNvSpPr txBox="1">
              <a:spLocks noChangeArrowheads="1"/>
            </p:cNvSpPr>
            <p:nvPr/>
          </p:nvSpPr>
          <p:spPr bwMode="auto">
            <a:xfrm>
              <a:off x="3606" y="181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2</a:t>
              </a:r>
            </a:p>
          </p:txBody>
        </p:sp>
        <p:sp>
          <p:nvSpPr>
            <p:cNvPr id="148533" name="Line 53"/>
            <p:cNvSpPr>
              <a:spLocks noChangeShapeType="1"/>
            </p:cNvSpPr>
            <p:nvPr/>
          </p:nvSpPr>
          <p:spPr bwMode="auto">
            <a:xfrm flipH="1">
              <a:off x="3379" y="2178"/>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8534" name="Rectangle 54"/>
            <p:cNvSpPr>
              <a:spLocks noChangeArrowheads="1"/>
            </p:cNvSpPr>
            <p:nvPr/>
          </p:nvSpPr>
          <p:spPr bwMode="auto">
            <a:xfrm>
              <a:off x="4240" y="2399"/>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READ</a:t>
              </a:r>
            </a:p>
          </p:txBody>
        </p:sp>
        <p:sp>
          <p:nvSpPr>
            <p:cNvPr id="148535" name="Line 55"/>
            <p:cNvSpPr>
              <a:spLocks noChangeShapeType="1"/>
            </p:cNvSpPr>
            <p:nvPr/>
          </p:nvSpPr>
          <p:spPr bwMode="auto">
            <a:xfrm>
              <a:off x="3923" y="2178"/>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8536" name="Line 56"/>
            <p:cNvSpPr>
              <a:spLocks noChangeShapeType="1"/>
            </p:cNvSpPr>
            <p:nvPr/>
          </p:nvSpPr>
          <p:spPr bwMode="auto">
            <a:xfrm>
              <a:off x="3878" y="3119"/>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8537" name="Rectangle 57"/>
            <p:cNvSpPr>
              <a:spLocks noChangeArrowheads="1"/>
            </p:cNvSpPr>
            <p:nvPr/>
          </p:nvSpPr>
          <p:spPr bwMode="auto">
            <a:xfrm>
              <a:off x="3515" y="3323"/>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P(C)</a:t>
              </a:r>
            </a:p>
          </p:txBody>
        </p:sp>
        <p:sp>
          <p:nvSpPr>
            <p:cNvPr id="148538" name="Line 58"/>
            <p:cNvSpPr>
              <a:spLocks noChangeShapeType="1"/>
            </p:cNvSpPr>
            <p:nvPr/>
          </p:nvSpPr>
          <p:spPr bwMode="auto">
            <a:xfrm flipH="1">
              <a:off x="2925" y="2625"/>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8539" name="Rectangle 59"/>
            <p:cNvSpPr>
              <a:spLocks noChangeArrowheads="1"/>
            </p:cNvSpPr>
            <p:nvPr/>
          </p:nvSpPr>
          <p:spPr bwMode="auto">
            <a:xfrm>
              <a:off x="2471" y="2824"/>
              <a:ext cx="771" cy="244"/>
            </a:xfrm>
            <a:prstGeom prst="rect">
              <a:avLst/>
            </a:prstGeom>
            <a:grpFill/>
            <a:ln w="9525">
              <a:no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ERROR</a:t>
              </a:r>
            </a:p>
          </p:txBody>
        </p:sp>
        <p:sp>
          <p:nvSpPr>
            <p:cNvPr id="148540" name="Line 60"/>
            <p:cNvSpPr>
              <a:spLocks noChangeShapeType="1"/>
            </p:cNvSpPr>
            <p:nvPr/>
          </p:nvSpPr>
          <p:spPr bwMode="auto">
            <a:xfrm>
              <a:off x="4422" y="375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8541" name="Rectangle 61"/>
            <p:cNvSpPr>
              <a:spLocks noChangeArrowheads="1"/>
            </p:cNvSpPr>
            <p:nvPr/>
          </p:nvSpPr>
          <p:spPr bwMode="auto">
            <a:xfrm>
              <a:off x="4059" y="3957"/>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SCOUT</a:t>
              </a:r>
            </a:p>
          </p:txBody>
        </p:sp>
        <p:sp>
          <p:nvSpPr>
            <p:cNvPr id="148542" name="Text Box 62"/>
            <p:cNvSpPr txBox="1">
              <a:spLocks noChangeArrowheads="1"/>
            </p:cNvSpPr>
            <p:nvPr/>
          </p:nvSpPr>
          <p:spPr bwMode="auto">
            <a:xfrm>
              <a:off x="3424" y="2094"/>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a:t>
              </a:r>
            </a:p>
          </p:txBody>
        </p:sp>
        <p:sp>
          <p:nvSpPr>
            <p:cNvPr id="148543" name="Text Box 63"/>
            <p:cNvSpPr txBox="1">
              <a:spLocks noChangeArrowheads="1"/>
            </p:cNvSpPr>
            <p:nvPr/>
          </p:nvSpPr>
          <p:spPr bwMode="auto">
            <a:xfrm>
              <a:off x="4195" y="2098"/>
              <a:ext cx="182" cy="250"/>
            </a:xfrm>
            <a:prstGeom prst="rect">
              <a:avLst/>
            </a:prstGeom>
            <a:grpFill/>
            <a:ln w="9525" algn="ctr">
              <a:noFill/>
              <a:miter lim="800000"/>
              <a:headEnd/>
              <a:tailEnd/>
            </a:ln>
            <a:effectLst/>
          </p:spPr>
          <p:txBody>
            <a:bodyPr>
              <a:spAutoFit/>
            </a:bodyPr>
            <a:lstStyle/>
            <a:p>
              <a:pPr>
                <a:spcBef>
                  <a:spcPct val="50000"/>
                </a:spcBef>
                <a:defRPr/>
              </a:pPr>
              <a:r>
                <a:rPr lang="zh-CN" altLang="en-US" sz="2000">
                  <a:effectLst>
                    <a:outerShdw blurRad="38100" dist="38100" dir="2700000" algn="tl">
                      <a:srgbClr val="000000"/>
                    </a:outerShdw>
                  </a:effectLst>
                  <a:latin typeface="Arial" charset="0"/>
                  <a:cs typeface="Arial" charset="0"/>
                </a:rPr>
                <a:t>＝</a:t>
              </a:r>
            </a:p>
          </p:txBody>
        </p:sp>
        <p:sp>
          <p:nvSpPr>
            <p:cNvPr id="148544" name="Text Box 64"/>
            <p:cNvSpPr txBox="1">
              <a:spLocks noChangeArrowheads="1"/>
            </p:cNvSpPr>
            <p:nvPr/>
          </p:nvSpPr>
          <p:spPr bwMode="auto">
            <a:xfrm>
              <a:off x="2924" y="2547"/>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cs typeface="Arial" charset="0"/>
                </a:rPr>
                <a:t>≠</a:t>
              </a:r>
            </a:p>
          </p:txBody>
        </p:sp>
        <p:sp>
          <p:nvSpPr>
            <p:cNvPr id="148545" name="Text Box 65"/>
            <p:cNvSpPr txBox="1">
              <a:spLocks noChangeArrowheads="1"/>
            </p:cNvSpPr>
            <p:nvPr/>
          </p:nvSpPr>
          <p:spPr bwMode="auto">
            <a:xfrm>
              <a:off x="3605" y="223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3</a:t>
              </a:r>
            </a:p>
          </p:txBody>
        </p:sp>
        <p:sp>
          <p:nvSpPr>
            <p:cNvPr id="148546" name="Text Box 66"/>
            <p:cNvSpPr txBox="1">
              <a:spLocks noChangeArrowheads="1"/>
            </p:cNvSpPr>
            <p:nvPr/>
          </p:nvSpPr>
          <p:spPr bwMode="auto">
            <a:xfrm>
              <a:off x="3560" y="264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4</a:t>
              </a:r>
            </a:p>
          </p:txBody>
        </p:sp>
        <p:sp>
          <p:nvSpPr>
            <p:cNvPr id="148547" name="Text Box 67"/>
            <p:cNvSpPr txBox="1">
              <a:spLocks noChangeArrowheads="1"/>
            </p:cNvSpPr>
            <p:nvPr/>
          </p:nvSpPr>
          <p:spPr bwMode="auto">
            <a:xfrm>
              <a:off x="4467" y="21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6</a:t>
              </a:r>
            </a:p>
          </p:txBody>
        </p:sp>
        <p:sp>
          <p:nvSpPr>
            <p:cNvPr id="148548" name="Text Box 68"/>
            <p:cNvSpPr txBox="1">
              <a:spLocks noChangeArrowheads="1"/>
            </p:cNvSpPr>
            <p:nvPr/>
          </p:nvSpPr>
          <p:spPr bwMode="auto">
            <a:xfrm>
              <a:off x="4105" y="3726"/>
              <a:ext cx="317"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7</a:t>
              </a:r>
            </a:p>
          </p:txBody>
        </p:sp>
        <p:sp>
          <p:nvSpPr>
            <p:cNvPr id="148549" name="Text Box 69"/>
            <p:cNvSpPr txBox="1">
              <a:spLocks noChangeArrowheads="1"/>
            </p:cNvSpPr>
            <p:nvPr/>
          </p:nvSpPr>
          <p:spPr bwMode="auto">
            <a:xfrm>
              <a:off x="3016" y="2392"/>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ch=d?</a:t>
              </a:r>
            </a:p>
          </p:txBody>
        </p:sp>
        <p:sp>
          <p:nvSpPr>
            <p:cNvPr id="148550" name="Rectangle 70"/>
            <p:cNvSpPr>
              <a:spLocks noChangeArrowheads="1"/>
            </p:cNvSpPr>
            <p:nvPr/>
          </p:nvSpPr>
          <p:spPr bwMode="auto">
            <a:xfrm>
              <a:off x="3514" y="2852"/>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READ</a:t>
              </a:r>
            </a:p>
          </p:txBody>
        </p:sp>
        <p:sp>
          <p:nvSpPr>
            <p:cNvPr id="148551" name="Line 71"/>
            <p:cNvSpPr>
              <a:spLocks noChangeShapeType="1"/>
            </p:cNvSpPr>
            <p:nvPr/>
          </p:nvSpPr>
          <p:spPr bwMode="auto">
            <a:xfrm>
              <a:off x="3469" y="261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8552" name="Text Box 72"/>
            <p:cNvSpPr txBox="1">
              <a:spLocks noChangeArrowheads="1"/>
            </p:cNvSpPr>
            <p:nvPr/>
          </p:nvSpPr>
          <p:spPr bwMode="auto">
            <a:xfrm>
              <a:off x="3560"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5</a:t>
              </a:r>
            </a:p>
          </p:txBody>
        </p:sp>
        <p:sp>
          <p:nvSpPr>
            <p:cNvPr id="148553" name="Text Box 73"/>
            <p:cNvSpPr txBox="1">
              <a:spLocks noChangeArrowheads="1"/>
            </p:cNvSpPr>
            <p:nvPr/>
          </p:nvSpPr>
          <p:spPr bwMode="auto">
            <a:xfrm>
              <a:off x="3605" y="25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a:t>
              </a:r>
            </a:p>
          </p:txBody>
        </p:sp>
        <p:sp>
          <p:nvSpPr>
            <p:cNvPr id="148554" name="Line 74"/>
            <p:cNvSpPr>
              <a:spLocks noChangeShapeType="1"/>
            </p:cNvSpPr>
            <p:nvPr/>
          </p:nvSpPr>
          <p:spPr bwMode="auto">
            <a:xfrm>
              <a:off x="3877" y="3595"/>
              <a:ext cx="0" cy="136"/>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8555" name="Line 75"/>
            <p:cNvSpPr>
              <a:spLocks noChangeShapeType="1"/>
            </p:cNvSpPr>
            <p:nvPr/>
          </p:nvSpPr>
          <p:spPr bwMode="auto">
            <a:xfrm>
              <a:off x="3877" y="3731"/>
              <a:ext cx="1044" cy="1"/>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8556" name="Line 76"/>
            <p:cNvSpPr>
              <a:spLocks noChangeShapeType="1"/>
            </p:cNvSpPr>
            <p:nvPr/>
          </p:nvSpPr>
          <p:spPr bwMode="auto">
            <a:xfrm>
              <a:off x="4921" y="2643"/>
              <a:ext cx="0" cy="1089"/>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grpSp>
    </p:spTree>
    <p:extLst>
      <p:ext uri="{BB962C8B-B14F-4D97-AF65-F5344CB8AC3E}">
        <p14:creationId xmlns:p14="http://schemas.microsoft.com/office/powerpoint/2010/main" val="4874830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8C0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15016</TotalTime>
  <Words>3684</Words>
  <Application>Microsoft Office PowerPoint</Application>
  <PresentationFormat>宽屏</PresentationFormat>
  <Paragraphs>1418</Paragraphs>
  <Slides>47</Slides>
  <Notes>1</Notes>
  <HiddenSlides>0</HiddenSlides>
  <MMClips>0</MMClips>
  <ScaleCrop>false</ScaleCrop>
  <HeadingPairs>
    <vt:vector size="6" baseType="variant">
      <vt:variant>
        <vt:lpstr>已用的字体</vt:lpstr>
      </vt:variant>
      <vt:variant>
        <vt:i4>15</vt:i4>
      </vt:variant>
      <vt:variant>
        <vt:lpstr>主题</vt:lpstr>
      </vt:variant>
      <vt:variant>
        <vt:i4>3</vt:i4>
      </vt:variant>
      <vt:variant>
        <vt:lpstr>幻灯片标题</vt:lpstr>
      </vt:variant>
      <vt:variant>
        <vt:i4>47</vt:i4>
      </vt:variant>
    </vt:vector>
  </HeadingPairs>
  <TitlesOfParts>
    <vt:vector size="65" baseType="lpstr">
      <vt:lpstr>方正正粗黑简体</vt:lpstr>
      <vt:lpstr>仿宋_GB2312</vt:lpstr>
      <vt:lpstr>黑体</vt:lpstr>
      <vt:lpstr>华文楷体</vt:lpstr>
      <vt:lpstr>楷体</vt:lpstr>
      <vt:lpstr>楷体_GB2312</vt:lpstr>
      <vt:lpstr>宋体</vt:lpstr>
      <vt:lpstr>微软雅黑</vt:lpstr>
      <vt:lpstr>Arial</vt:lpstr>
      <vt:lpstr>Calibri</vt:lpstr>
      <vt:lpstr>Calibri Light</vt:lpstr>
      <vt:lpstr>Courier New</vt:lpstr>
      <vt:lpstr>Times New Roman</vt:lpstr>
      <vt:lpstr>Wingdings</vt:lpstr>
      <vt:lpstr>Wingdings 2</vt:lpstr>
      <vt:lpstr>1_Office 主题</vt:lpstr>
      <vt:lpstr>2_Office 主题</vt:lpstr>
      <vt:lpstr>Office 主题​​</vt:lpstr>
      <vt:lpstr>PowerPoint 演示文稿</vt:lpstr>
      <vt:lpstr>PowerPoint 演示文稿</vt:lpstr>
      <vt:lpstr>PowerPoint 演示文稿</vt:lpstr>
      <vt:lpstr>PowerPoint 演示文稿</vt:lpstr>
      <vt:lpstr>PowerPoint 演示文稿</vt:lpstr>
      <vt:lpstr>(1)构造递归子程序：Ｐ(E)</vt:lpstr>
      <vt:lpstr>(1)构造递归子程序Ｐ(A)</vt:lpstr>
      <vt:lpstr>(1)构造递归子程序Ｐ(B)</vt:lpstr>
      <vt:lpstr>(1)构造递归子程序Ｐ(C)</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再举一个例子</vt:lpstr>
      <vt:lpstr>用类PASCAL语言写出它的递归子程序 </vt:lpstr>
      <vt:lpstr>用类PASCAL语言写出它的递归子程序</vt:lpstr>
      <vt:lpstr>用类PASCAL语言写出它的递归子程序</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zhanghong</dc:creator>
  <cp:keywords/>
  <dc:description/>
  <cp:lastModifiedBy>jly</cp:lastModifiedBy>
  <cp:revision>901</cp:revision>
  <dcterms:created xsi:type="dcterms:W3CDTF">2015-10-08T06:42:00Z</dcterms:created>
  <dcterms:modified xsi:type="dcterms:W3CDTF">2021-04-21T06:14:03Z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2052-10.1.0.7643</vt:lpwstr>
  </property>
</Properties>
</file>